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63"/>
  </p:notesMasterIdLst>
  <p:sldIdLst>
    <p:sldId id="257" r:id="rId7"/>
    <p:sldId id="258" r:id="rId8"/>
    <p:sldId id="259" r:id="rId9"/>
    <p:sldId id="260" r:id="rId10"/>
    <p:sldId id="261" r:id="rId11"/>
    <p:sldId id="318" r:id="rId12"/>
    <p:sldId id="262" r:id="rId13"/>
    <p:sldId id="263" r:id="rId14"/>
    <p:sldId id="264" r:id="rId15"/>
    <p:sldId id="265" r:id="rId16"/>
    <p:sldId id="266" r:id="rId17"/>
    <p:sldId id="267" r:id="rId18"/>
    <p:sldId id="268" r:id="rId19"/>
    <p:sldId id="322" r:id="rId20"/>
    <p:sldId id="323" r:id="rId21"/>
    <p:sldId id="269" r:id="rId22"/>
    <p:sldId id="270" r:id="rId23"/>
    <p:sldId id="272" r:id="rId24"/>
    <p:sldId id="321" r:id="rId25"/>
    <p:sldId id="274" r:id="rId26"/>
    <p:sldId id="275" r:id="rId27"/>
    <p:sldId id="278" r:id="rId28"/>
    <p:sldId id="277" r:id="rId29"/>
    <p:sldId id="279" r:id="rId30"/>
    <p:sldId id="281" r:id="rId31"/>
    <p:sldId id="280" r:id="rId32"/>
    <p:sldId id="283"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11" r:id="rId56"/>
    <p:sldId id="309" r:id="rId57"/>
    <p:sldId id="310" r:id="rId58"/>
    <p:sldId id="312" r:id="rId59"/>
    <p:sldId id="313" r:id="rId60"/>
    <p:sldId id="315" r:id="rId61"/>
    <p:sldId id="31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7"/>
    <a:srgbClr val="C4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08" autoAdjust="0"/>
  </p:normalViewPr>
  <p:slideViewPr>
    <p:cSldViewPr>
      <p:cViewPr varScale="1">
        <p:scale>
          <a:sx n="77" d="100"/>
          <a:sy n="77" d="100"/>
        </p:scale>
        <p:origin x="162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0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C6491-D3A4-4E4E-8CCF-EB56C91F94F4}" type="datetimeFigureOut">
              <a:rPr lang="en-US" smtClean="0"/>
              <a:t>11/28/2023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AAF64-6CB8-4674-8874-6402B9F0C11C}" type="slidenum">
              <a:rPr lang="en-US" smtClean="0"/>
              <a:t>‹#›</a:t>
            </a:fld>
            <a:endParaRPr lang="en-US"/>
          </a:p>
        </p:txBody>
      </p:sp>
    </p:spTree>
    <p:extLst>
      <p:ext uri="{BB962C8B-B14F-4D97-AF65-F5344CB8AC3E}">
        <p14:creationId xmlns:p14="http://schemas.microsoft.com/office/powerpoint/2010/main" val="28724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mU6e2qUcH_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2SwbfCDEFVU"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0nDAxVXgJnk"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____ in Manual</a:t>
            </a:r>
          </a:p>
          <a:p>
            <a:r>
              <a:rPr lang="en-US" dirty="0"/>
              <a:t>“The Ball of Questions”</a:t>
            </a:r>
          </a:p>
        </p:txBody>
      </p:sp>
      <p:sp>
        <p:nvSpPr>
          <p:cNvPr id="4" name="Slide Number Placeholder 3"/>
          <p:cNvSpPr>
            <a:spLocks noGrp="1"/>
          </p:cNvSpPr>
          <p:nvPr>
            <p:ph type="sldNum" sz="quarter" idx="10"/>
          </p:nvPr>
        </p:nvSpPr>
        <p:spPr/>
        <p:txBody>
          <a:bodyPr/>
          <a:lstStyle/>
          <a:p>
            <a:fld id="{BA50D61F-6E8C-490E-BECD-665D650F8326}" type="slidenum">
              <a:rPr lang="en-US" smtClean="0"/>
              <a:t>3</a:t>
            </a:fld>
            <a:endParaRPr lang="en-US"/>
          </a:p>
        </p:txBody>
      </p:sp>
    </p:spTree>
    <p:extLst>
      <p:ext uri="{BB962C8B-B14F-4D97-AF65-F5344CB8AC3E}">
        <p14:creationId xmlns:p14="http://schemas.microsoft.com/office/powerpoint/2010/main" val="55011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Video on </a:t>
            </a:r>
            <a:r>
              <a:rPr lang="en-US" b="1" dirty="0"/>
              <a:t>Teen Nicotine Addiction </a:t>
            </a:r>
            <a:r>
              <a:rPr lang="en-US" dirty="0"/>
              <a:t>–</a:t>
            </a:r>
          </a:p>
        </p:txBody>
      </p:sp>
      <p:sp>
        <p:nvSpPr>
          <p:cNvPr id="4" name="Slide Number Placeholder 3"/>
          <p:cNvSpPr>
            <a:spLocks noGrp="1"/>
          </p:cNvSpPr>
          <p:nvPr>
            <p:ph type="sldNum" sz="quarter" idx="10"/>
          </p:nvPr>
        </p:nvSpPr>
        <p:spPr/>
        <p:txBody>
          <a:bodyPr/>
          <a:lstStyle/>
          <a:p>
            <a:fld id="{171AAF64-6CB8-4674-8874-6402B9F0C11C}" type="slidenum">
              <a:rPr lang="en-US" smtClean="0"/>
              <a:t>18</a:t>
            </a:fld>
            <a:endParaRPr lang="en-US"/>
          </a:p>
        </p:txBody>
      </p:sp>
    </p:spTree>
    <p:extLst>
      <p:ext uri="{BB962C8B-B14F-4D97-AF65-F5344CB8AC3E}">
        <p14:creationId xmlns:p14="http://schemas.microsoft.com/office/powerpoint/2010/main" val="18070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71AAF64-6CB8-4674-8874-6402B9F0C11C}" type="slidenum">
              <a:rPr lang="en-US" smtClean="0"/>
              <a:t>19</a:t>
            </a:fld>
            <a:endParaRPr lang="en-US"/>
          </a:p>
        </p:txBody>
      </p:sp>
    </p:spTree>
    <p:extLst>
      <p:ext uri="{BB962C8B-B14F-4D97-AF65-F5344CB8AC3E}">
        <p14:creationId xmlns:p14="http://schemas.microsoft.com/office/powerpoint/2010/main" val="293821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a:t>
            </a:r>
          </a:p>
          <a:p>
            <a:pPr marL="168244" indent="-168244">
              <a:buFont typeface="Arial" panose="020B0604020202020204" pitchFamily="34" charset="0"/>
              <a:buChar char="•"/>
            </a:pPr>
            <a:r>
              <a:rPr lang="en-US" dirty="0"/>
              <a:t>While</a:t>
            </a:r>
            <a:r>
              <a:rPr lang="en-US" baseline="0" dirty="0"/>
              <a:t> not specific to youth, there are additional dangers to consider with these products.  Also – important to note that while these are concerning, these instances are still quite rare when considered in the broader context of concerns.</a:t>
            </a:r>
          </a:p>
          <a:p>
            <a:pPr marL="168244" indent="-168244">
              <a:buFont typeface="Arial" panose="020B0604020202020204" pitchFamily="34" charset="0"/>
              <a:buChar char="•"/>
            </a:pPr>
            <a:r>
              <a:rPr lang="en-US" dirty="0"/>
              <a:t>One risk to consider is accidental ingestion – which is of particular concern to children and pets (i.e., ones not able to determine that the juice can be toxic when ingested).  We do not recommend going too deep into discussion regarding amount of nicotine needed for lethal ingestion, and whether how this might affect adults versus children versus pets.  It does not seem the literature is conclusive.</a:t>
            </a:r>
          </a:p>
          <a:p>
            <a:pPr marL="168244" indent="-168244">
              <a:buFont typeface="Arial" panose="020B0604020202020204" pitchFamily="34" charset="0"/>
              <a:buChar char="•"/>
            </a:pPr>
            <a:r>
              <a:rPr lang="en-US" dirty="0"/>
              <a:t>Another risk to consider involves defective e-cigarette batteries that have been known to cause fires and explosions, some of which have resulted in serious injuries. Most of the explosions happened when the e-cigarette batteries were being charged.</a:t>
            </a:r>
          </a:p>
          <a:p>
            <a:pPr marL="168244" indent="-168244">
              <a:buFont typeface="Arial" panose="020B0604020202020204" pitchFamily="34" charset="0"/>
              <a:buChar char="•"/>
            </a:pPr>
            <a:endParaRPr lang="en-US" dirty="0"/>
          </a:p>
          <a:p>
            <a:r>
              <a:rPr lang="en-US" dirty="0"/>
              <a:t>Reference:</a:t>
            </a:r>
          </a:p>
          <a:p>
            <a:pPr marL="168244" indent="-168244">
              <a:buFont typeface="Arial" panose="020B0604020202020204" pitchFamily="34" charset="0"/>
              <a:buChar char="•"/>
            </a:pPr>
            <a:r>
              <a:rPr lang="en-US" dirty="0"/>
              <a:t>https://www.ncbi.nlm.nih.gov/pmc/articles/PMC3880486/</a:t>
            </a:r>
          </a:p>
          <a:p>
            <a:pPr marL="168244" indent="-1682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pPr/>
              <a:t>20</a:t>
            </a:fld>
            <a:endParaRPr lang="en-US" dirty="0"/>
          </a:p>
        </p:txBody>
      </p:sp>
    </p:spTree>
    <p:extLst>
      <p:ext uri="{BB962C8B-B14F-4D97-AF65-F5344CB8AC3E}">
        <p14:creationId xmlns:p14="http://schemas.microsoft.com/office/powerpoint/2010/main" val="150414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INSTRUCTIONS: </a:t>
            </a:r>
          </a:p>
          <a:p>
            <a:r>
              <a:rPr lang="en-US" dirty="0"/>
              <a:t>1. Post the 4 behavior signs on the wall with enough space in between signs so that teens can gather under (or in front of) the signs. </a:t>
            </a:r>
          </a:p>
          <a:p>
            <a:r>
              <a:rPr lang="en-US" dirty="0"/>
              <a:t>2.Tell the teens: “</a:t>
            </a:r>
            <a:r>
              <a:rPr lang="en-US" i="1" dirty="0"/>
              <a:t>For this activity, assume you have a Smartphone that you use a lot to talk with your friends, teachers and family. You use </a:t>
            </a:r>
            <a:r>
              <a:rPr lang="en-US" i="1" dirty="0" err="1"/>
              <a:t>SnapChat</a:t>
            </a:r>
            <a:r>
              <a:rPr lang="en-US" i="1" dirty="0"/>
              <a:t>, Facebook messages, texting and other apps everyday.”</a:t>
            </a:r>
            <a:endParaRPr lang="en-US" dirty="0"/>
          </a:p>
          <a:p>
            <a:r>
              <a:rPr lang="en-US" dirty="0"/>
              <a:t>3.Ask the teens to stand in a group and listen as you read some information that they need to know to make some decisions about how they use their Smartphone.</a:t>
            </a:r>
          </a:p>
          <a:p>
            <a:r>
              <a:rPr lang="en-US" dirty="0"/>
              <a:t>4. Read 5 scenarios out-loud</a:t>
            </a:r>
          </a:p>
        </p:txBody>
      </p:sp>
      <p:sp>
        <p:nvSpPr>
          <p:cNvPr id="4" name="Slide Number Placeholder 3"/>
          <p:cNvSpPr>
            <a:spLocks noGrp="1"/>
          </p:cNvSpPr>
          <p:nvPr>
            <p:ph type="sldNum" sz="quarter" idx="10"/>
          </p:nvPr>
        </p:nvSpPr>
        <p:spPr/>
        <p:txBody>
          <a:bodyPr/>
          <a:lstStyle/>
          <a:p>
            <a:fld id="{BA50D61F-6E8C-490E-BECD-665D650F8326}" type="slidenum">
              <a:rPr lang="en-US" smtClean="0"/>
              <a:t>23</a:t>
            </a:fld>
            <a:endParaRPr lang="en-US"/>
          </a:p>
        </p:txBody>
      </p:sp>
    </p:spTree>
    <p:extLst>
      <p:ext uri="{BB962C8B-B14F-4D97-AF65-F5344CB8AC3E}">
        <p14:creationId xmlns:p14="http://schemas.microsoft.com/office/powerpoint/2010/main" val="1765822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a:t>Double-click on image to link to play the video using YouTube; hyperlinks below can be copied into a web browser for viewing online.</a:t>
            </a:r>
            <a:endParaRPr lang="en-US" dirty="0"/>
          </a:p>
          <a:p>
            <a:r>
              <a:rPr lang="en-US" b="1" dirty="0"/>
              <a:t>What goes wrong? </a:t>
            </a:r>
            <a:r>
              <a:rPr lang="en-US" dirty="0"/>
              <a:t>https://www.youtube.com/watch?v=80XyNE89eCs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goes right? </a:t>
            </a:r>
            <a:r>
              <a:rPr lang="en-US" dirty="0"/>
              <a:t>https://www.youtube.com/watch?v=DDeXwF8Ff3E </a:t>
            </a:r>
          </a:p>
          <a:p>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27</a:t>
            </a:fld>
            <a:endParaRPr lang="en-US"/>
          </a:p>
        </p:txBody>
      </p:sp>
    </p:spTree>
    <p:extLst>
      <p:ext uri="{BB962C8B-B14F-4D97-AF65-F5344CB8AC3E}">
        <p14:creationId xmlns:p14="http://schemas.microsoft.com/office/powerpoint/2010/main" val="321536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Double-click on image to link to play the video using YouTube; hyperlinks below can be copied into a web browser for viewing online.</a:t>
            </a:r>
            <a:endParaRPr lang="en-US" sz="1200" b="0" i="0" u="sng" kern="1200" dirty="0">
              <a:solidFill>
                <a:schemeClr val="tx1"/>
              </a:solidFill>
              <a:effectLst/>
              <a:latin typeface="+mn-lt"/>
              <a:ea typeface="+mn-ea"/>
              <a:cs typeface="+mn-cs"/>
              <a:hlinkClick r:id="rId3"/>
            </a:endParaRPr>
          </a:p>
          <a:p>
            <a:r>
              <a:rPr lang="en-US" sz="1200" b="0" i="0" u="sng" kern="1200" dirty="0">
                <a:solidFill>
                  <a:schemeClr val="tx1"/>
                </a:solidFill>
                <a:effectLst/>
                <a:latin typeface="+mn-lt"/>
                <a:ea typeface="+mn-ea"/>
                <a:cs typeface="+mn-cs"/>
                <a:hlinkClick r:id="rId3"/>
              </a:rPr>
              <a:t>https://youtu.be/mU6e2qUcH_8</a:t>
            </a:r>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32</a:t>
            </a:fld>
            <a:endParaRPr lang="en-US"/>
          </a:p>
        </p:txBody>
      </p:sp>
    </p:spTree>
    <p:extLst>
      <p:ext uri="{BB962C8B-B14F-4D97-AF65-F5344CB8AC3E}">
        <p14:creationId xmlns:p14="http://schemas.microsoft.com/office/powerpoint/2010/main" val="413521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35</a:t>
            </a:fld>
            <a:endParaRPr lang="en-US"/>
          </a:p>
        </p:txBody>
      </p:sp>
    </p:spTree>
    <p:extLst>
      <p:ext uri="{BB962C8B-B14F-4D97-AF65-F5344CB8AC3E}">
        <p14:creationId xmlns:p14="http://schemas.microsoft.com/office/powerpoint/2010/main" val="109906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36</a:t>
            </a:fld>
            <a:endParaRPr lang="en-US"/>
          </a:p>
        </p:txBody>
      </p:sp>
    </p:spTree>
    <p:extLst>
      <p:ext uri="{BB962C8B-B14F-4D97-AF65-F5344CB8AC3E}">
        <p14:creationId xmlns:p14="http://schemas.microsoft.com/office/powerpoint/2010/main" val="3622090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Double-click on image to link to play the video using YouTube; hyperlinks below can be copied into a web browser for viewing online.</a:t>
            </a:r>
            <a:endParaRPr lang="en-US" sz="1200" b="0" i="0" u="sng"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171AAF64-6CB8-4674-8874-6402B9F0C11C}" type="slidenum">
              <a:rPr lang="en-US" smtClean="0"/>
              <a:t>37</a:t>
            </a:fld>
            <a:endParaRPr lang="en-US"/>
          </a:p>
        </p:txBody>
      </p:sp>
    </p:spTree>
    <p:extLst>
      <p:ext uri="{BB962C8B-B14F-4D97-AF65-F5344CB8AC3E}">
        <p14:creationId xmlns:p14="http://schemas.microsoft.com/office/powerpoint/2010/main" val="3515314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42</a:t>
            </a:fld>
            <a:endParaRPr lang="en-US"/>
          </a:p>
        </p:txBody>
      </p:sp>
    </p:spTree>
    <p:extLst>
      <p:ext uri="{BB962C8B-B14F-4D97-AF65-F5344CB8AC3E}">
        <p14:creationId xmlns:p14="http://schemas.microsoft.com/office/powerpoint/2010/main" val="15603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6</a:t>
            </a:fld>
            <a:endParaRPr lang="en-US"/>
          </a:p>
        </p:txBody>
      </p:sp>
    </p:spTree>
    <p:extLst>
      <p:ext uri="{BB962C8B-B14F-4D97-AF65-F5344CB8AC3E}">
        <p14:creationId xmlns:p14="http://schemas.microsoft.com/office/powerpoint/2010/main" val="403260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Double-click on image to link to play the video using YouTube; hyperlinks below can be copied into a web browser for viewing online.</a:t>
            </a:r>
            <a:endParaRPr lang="en-US" sz="1200" b="0" i="0" u="sng" kern="1200" dirty="0">
              <a:solidFill>
                <a:schemeClr val="tx1"/>
              </a:solidFill>
              <a:effectLst/>
              <a:latin typeface="+mn-lt"/>
              <a:ea typeface="+mn-ea"/>
              <a:cs typeface="+mn-cs"/>
              <a:hlinkClick r:id="rId3"/>
            </a:endParaRPr>
          </a:p>
          <a:p>
            <a:r>
              <a:rPr lang="en-US" sz="1200" b="0" i="0" u="sng" kern="1200" dirty="0">
                <a:solidFill>
                  <a:schemeClr val="tx1"/>
                </a:solidFill>
                <a:effectLst/>
                <a:latin typeface="+mn-lt"/>
                <a:ea typeface="+mn-ea"/>
                <a:cs typeface="+mn-cs"/>
                <a:hlinkClick r:id="rId3"/>
              </a:rPr>
              <a:t>https://youtu.be/0nDAxVXgJnk</a:t>
            </a:r>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43</a:t>
            </a:fld>
            <a:endParaRPr lang="en-US"/>
          </a:p>
        </p:txBody>
      </p:sp>
    </p:spTree>
    <p:extLst>
      <p:ext uri="{BB962C8B-B14F-4D97-AF65-F5344CB8AC3E}">
        <p14:creationId xmlns:p14="http://schemas.microsoft.com/office/powerpoint/2010/main" val="244198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a:t>Double-click on image to link to play the video using YouTube; hyperlinks below can be copied into a web browser for viewing online.</a:t>
            </a:r>
          </a:p>
          <a:p>
            <a:endParaRPr lang="en-US" dirty="0"/>
          </a:p>
          <a:p>
            <a:r>
              <a:rPr lang="en-US" dirty="0"/>
              <a:t>Sidekicks Getting Unstuck - https://www.youtube.com/watch?v=D3MSxDN7FJw</a:t>
            </a:r>
          </a:p>
        </p:txBody>
      </p:sp>
      <p:sp>
        <p:nvSpPr>
          <p:cNvPr id="4" name="Slide Number Placeholder 3"/>
          <p:cNvSpPr>
            <a:spLocks noGrp="1"/>
          </p:cNvSpPr>
          <p:nvPr>
            <p:ph type="sldNum" sz="quarter" idx="10"/>
          </p:nvPr>
        </p:nvSpPr>
        <p:spPr/>
        <p:txBody>
          <a:bodyPr/>
          <a:lstStyle/>
          <a:p>
            <a:fld id="{BA50D61F-6E8C-490E-BECD-665D650F8326}" type="slidenum">
              <a:rPr lang="en-US" smtClean="0"/>
              <a:t>45</a:t>
            </a:fld>
            <a:endParaRPr lang="en-US"/>
          </a:p>
        </p:txBody>
      </p:sp>
    </p:spTree>
    <p:extLst>
      <p:ext uri="{BB962C8B-B14F-4D97-AF65-F5344CB8AC3E}">
        <p14:creationId xmlns:p14="http://schemas.microsoft.com/office/powerpoint/2010/main" val="987729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46</a:t>
            </a:fld>
            <a:endParaRPr lang="en-US"/>
          </a:p>
        </p:txBody>
      </p:sp>
    </p:spTree>
    <p:extLst>
      <p:ext uri="{BB962C8B-B14F-4D97-AF65-F5344CB8AC3E}">
        <p14:creationId xmlns:p14="http://schemas.microsoft.com/office/powerpoint/2010/main" val="424271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a:t>Double-click on image to link to play the video using YouTube; hyperlinks below can be copied into a web browser for viewing online.</a:t>
            </a:r>
          </a:p>
          <a:p>
            <a:endParaRPr lang="en-US" dirty="0"/>
          </a:p>
          <a:p>
            <a:r>
              <a:rPr lang="en-US" dirty="0"/>
              <a:t>Sidekicks</a:t>
            </a:r>
            <a:r>
              <a:rPr lang="en-US" baseline="0" dirty="0"/>
              <a:t> Conversation - </a:t>
            </a:r>
            <a:r>
              <a:rPr lang="en-US" u="sng" dirty="0"/>
              <a:t>https://www.youtube.com/watch?v=TtAjCDsokcw</a:t>
            </a:r>
          </a:p>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47</a:t>
            </a:fld>
            <a:endParaRPr lang="en-US"/>
          </a:p>
        </p:txBody>
      </p:sp>
    </p:spTree>
    <p:extLst>
      <p:ext uri="{BB962C8B-B14F-4D97-AF65-F5344CB8AC3E}">
        <p14:creationId xmlns:p14="http://schemas.microsoft.com/office/powerpoint/2010/main" val="324238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49</a:t>
            </a:fld>
            <a:endParaRPr lang="en-US"/>
          </a:p>
        </p:txBody>
      </p:sp>
    </p:spTree>
    <p:extLst>
      <p:ext uri="{BB962C8B-B14F-4D97-AF65-F5344CB8AC3E}">
        <p14:creationId xmlns:p14="http://schemas.microsoft.com/office/powerpoint/2010/main" val="3534438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52</a:t>
            </a:fld>
            <a:endParaRPr lang="en-US"/>
          </a:p>
        </p:txBody>
      </p:sp>
    </p:spTree>
    <p:extLst>
      <p:ext uri="{BB962C8B-B14F-4D97-AF65-F5344CB8AC3E}">
        <p14:creationId xmlns:p14="http://schemas.microsoft.com/office/powerpoint/2010/main" val="3050592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427115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1AAF64-6CB8-4674-8874-6402B9F0C11C}" type="slidenum">
              <a:rPr lang="en-US" smtClean="0"/>
              <a:t>56</a:t>
            </a:fld>
            <a:endParaRPr lang="en-US"/>
          </a:p>
        </p:txBody>
      </p:sp>
    </p:spTree>
    <p:extLst>
      <p:ext uri="{BB962C8B-B14F-4D97-AF65-F5344CB8AC3E}">
        <p14:creationId xmlns:p14="http://schemas.microsoft.com/office/powerpoint/2010/main" val="115156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Double-click on image to link to play the video using YouTube; hyperlinks below can be copied into a web browser for viewing online.</a:t>
            </a:r>
          </a:p>
          <a:p>
            <a:endParaRPr lang="en-US" sz="1600" b="1" dirty="0"/>
          </a:p>
          <a:p>
            <a:pPr marL="280406" indent="-280406">
              <a:buFont typeface="Arial" panose="020B0604020202020204" pitchFamily="34" charset="0"/>
              <a:buChar char="•"/>
            </a:pPr>
            <a:r>
              <a:rPr lang="en-US" sz="1600" dirty="0"/>
              <a:t>Blah, Blah, Blah Emma </a:t>
            </a:r>
            <a:r>
              <a:rPr lang="en-US" sz="1600" u="sng" dirty="0"/>
              <a:t>https://www.youtube.com/watch?v=5pOxN7Wedzg</a:t>
            </a:r>
          </a:p>
          <a:p>
            <a:endParaRPr lang="en-US" sz="1600" u="sng" dirty="0"/>
          </a:p>
          <a:p>
            <a:pPr marL="280406" indent="-280406">
              <a:buFont typeface="Arial" panose="020B0604020202020204" pitchFamily="34" charset="0"/>
              <a:buChar char="•"/>
            </a:pPr>
            <a:r>
              <a:rPr lang="en-US" sz="1600" dirty="0" err="1"/>
              <a:t>Ummm</a:t>
            </a:r>
            <a:r>
              <a:rPr lang="en-US" sz="1600" dirty="0"/>
              <a:t> </a:t>
            </a:r>
            <a:r>
              <a:rPr lang="en-US" sz="1600" dirty="0" err="1"/>
              <a:t>Annielynn</a:t>
            </a:r>
            <a:r>
              <a:rPr lang="en-US" sz="1600" dirty="0"/>
              <a:t> </a:t>
            </a:r>
            <a:r>
              <a:rPr lang="en-US" sz="1600" u="sng" dirty="0"/>
              <a:t>https://www.youtube.com/watch?v=glDU4fm5dCE </a:t>
            </a:r>
          </a:p>
        </p:txBody>
      </p:sp>
      <p:sp>
        <p:nvSpPr>
          <p:cNvPr id="4" name="Slide Number Placeholder 3"/>
          <p:cNvSpPr>
            <a:spLocks noGrp="1"/>
          </p:cNvSpPr>
          <p:nvPr>
            <p:ph type="sldNum" sz="quarter" idx="10"/>
          </p:nvPr>
        </p:nvSpPr>
        <p:spPr/>
        <p:txBody>
          <a:bodyPr/>
          <a:lstStyle/>
          <a:p>
            <a:fld id="{BA50D61F-6E8C-490E-BECD-665D650F8326}" type="slidenum">
              <a:rPr lang="en-US" smtClean="0"/>
              <a:t>7</a:t>
            </a:fld>
            <a:endParaRPr lang="en-US"/>
          </a:p>
        </p:txBody>
      </p:sp>
    </p:spTree>
    <p:extLst>
      <p:ext uri="{BB962C8B-B14F-4D97-AF65-F5344CB8AC3E}">
        <p14:creationId xmlns:p14="http://schemas.microsoft.com/office/powerpoint/2010/main" val="152126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a:t>Double-click on image to link to play the video using YouTube; hyperlinks below can be copied into a web browser for viewing online.</a:t>
            </a:r>
          </a:p>
          <a:p>
            <a:endParaRPr lang="en-US" dirty="0"/>
          </a:p>
          <a:p>
            <a:r>
              <a:rPr lang="en-US" dirty="0"/>
              <a:t>Sidekicks Conversation - </a:t>
            </a:r>
            <a:r>
              <a:rPr lang="en-US" u="sng" dirty="0"/>
              <a:t>https://www.youtube.com/watch?v=UFB13NdyIDg&amp;t=9s</a:t>
            </a:r>
          </a:p>
        </p:txBody>
      </p:sp>
      <p:sp>
        <p:nvSpPr>
          <p:cNvPr id="4" name="Slide Number Placeholder 3"/>
          <p:cNvSpPr>
            <a:spLocks noGrp="1"/>
          </p:cNvSpPr>
          <p:nvPr>
            <p:ph type="sldNum" sz="quarter" idx="10"/>
          </p:nvPr>
        </p:nvSpPr>
        <p:spPr/>
        <p:txBody>
          <a:bodyPr/>
          <a:lstStyle/>
          <a:p>
            <a:fld id="{BA50D61F-6E8C-490E-BECD-665D650F8326}" type="slidenum">
              <a:rPr lang="en-US" smtClean="0"/>
              <a:t>9</a:t>
            </a:fld>
            <a:endParaRPr lang="en-US"/>
          </a:p>
        </p:txBody>
      </p:sp>
    </p:spTree>
    <p:extLst>
      <p:ext uri="{BB962C8B-B14F-4D97-AF65-F5344CB8AC3E}">
        <p14:creationId xmlns:p14="http://schemas.microsoft.com/office/powerpoint/2010/main" val="170421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What percentage of Maine high schoolers who smoke have tried to quit at least once in the past 12 months?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38.8% - 2021</a:t>
            </a:r>
            <a:r>
              <a:rPr lang="en-US" sz="1200" kern="1200" baseline="0" dirty="0">
                <a:solidFill>
                  <a:schemeClr val="tx1"/>
                </a:solidFill>
                <a:latin typeface="+mn-lt"/>
                <a:ea typeface="+mn-ea"/>
                <a:cs typeface="+mn-cs"/>
              </a:rPr>
              <a:t> MIYHS Data</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439E35-5460-41FD-872B-449801408C50}" type="slidenum">
              <a:rPr lang="en-US" smtClean="0"/>
              <a:t>11</a:t>
            </a:fld>
            <a:endParaRPr lang="en-US"/>
          </a:p>
        </p:txBody>
      </p:sp>
    </p:spTree>
    <p:extLst>
      <p:ext uri="{BB962C8B-B14F-4D97-AF65-F5344CB8AC3E}">
        <p14:creationId xmlns:p14="http://schemas.microsoft.com/office/powerpoint/2010/main" val="384600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13</a:t>
            </a:fld>
            <a:endParaRPr lang="en-US"/>
          </a:p>
        </p:txBody>
      </p:sp>
    </p:spTree>
    <p:extLst>
      <p:ext uri="{BB962C8B-B14F-4D97-AF65-F5344CB8AC3E}">
        <p14:creationId xmlns:p14="http://schemas.microsoft.com/office/powerpoint/2010/main" val="208607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14</a:t>
            </a:fld>
            <a:endParaRPr lang="en-US"/>
          </a:p>
        </p:txBody>
      </p:sp>
    </p:spTree>
    <p:extLst>
      <p:ext uri="{BB962C8B-B14F-4D97-AF65-F5344CB8AC3E}">
        <p14:creationId xmlns:p14="http://schemas.microsoft.com/office/powerpoint/2010/main" val="2762810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15</a:t>
            </a:fld>
            <a:endParaRPr lang="en-US"/>
          </a:p>
        </p:txBody>
      </p:sp>
    </p:spTree>
    <p:extLst>
      <p:ext uri="{BB962C8B-B14F-4D97-AF65-F5344CB8AC3E}">
        <p14:creationId xmlns:p14="http://schemas.microsoft.com/office/powerpoint/2010/main" val="261190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INSTRUCTIONS: Make the hot potato ball by copying and cutting out the questions on pages 38 to 51 into individual strips for number of teens participating. Take a question and roll into a ball. Wrap another question around the first; keep adding questions until you’ve made one large ball. </a:t>
            </a:r>
          </a:p>
        </p:txBody>
      </p:sp>
      <p:sp>
        <p:nvSpPr>
          <p:cNvPr id="4" name="Slide Number Placeholder 3"/>
          <p:cNvSpPr>
            <a:spLocks noGrp="1"/>
          </p:cNvSpPr>
          <p:nvPr>
            <p:ph type="sldNum" sz="quarter" idx="10"/>
          </p:nvPr>
        </p:nvSpPr>
        <p:spPr/>
        <p:txBody>
          <a:bodyPr/>
          <a:lstStyle/>
          <a:p>
            <a:fld id="{BA50D61F-6E8C-490E-BECD-665D650F832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5514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51143A-D18B-5C49-A080-42DB1B9EEE79}"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E1F60-F000-7B42-BFB1-3C87E2B42BA3}"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96241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C59B1D-2EFB-5148-9644-DBB0BC937F57}"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B134D-71D3-6647-AE9C-CF172207E79F}"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05971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C92828-25AE-9343-A8DF-F35805151E29}"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1F3B1-DFDF-6C46-BC0F-3DF7F1C0D1E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980566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B129AA1-8922-7848-B9D7-B500E023F84E}"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D8F18A-C4B9-3C47-9318-B77D722CD849}" type="slidenum">
              <a:rPr lang="en-US">
                <a:solidFill>
                  <a:prstClr val="white">
                    <a:tint val="75000"/>
                  </a:prstClr>
                </a:solidFill>
              </a:rPr>
              <a:pPr>
                <a:defRPr/>
              </a:pPr>
              <a:t>‹#›</a:t>
            </a:fld>
            <a:endParaRPr lang="en-US" dirty="0">
              <a:solidFill>
                <a:prstClr val="white">
                  <a:tint val="75000"/>
                </a:prstClr>
              </a:solidFill>
            </a:endParaRPr>
          </a:p>
        </p:txBody>
      </p:sp>
      <p:sp>
        <p:nvSpPr>
          <p:cNvPr id="7" name="TextBox 6"/>
          <p:cNvSpPr txBox="1"/>
          <p:nvPr userDrawn="1"/>
        </p:nvSpPr>
        <p:spPr>
          <a:xfrm>
            <a:off x="2823882" y="6750424"/>
            <a:ext cx="184731" cy="369332"/>
          </a:xfrm>
          <a:prstGeom prst="rect">
            <a:avLst/>
          </a:prstGeom>
          <a:noFill/>
        </p:spPr>
        <p:txBody>
          <a:bodyPr wrap="none" rtlCol="0">
            <a:spAutoFit/>
          </a:bodyPr>
          <a:lstStyle/>
          <a:p>
            <a:pPr defTabSz="457200" fontAlgn="base">
              <a:spcBef>
                <a:spcPct val="0"/>
              </a:spcBef>
              <a:spcAft>
                <a:spcPct val="0"/>
              </a:spcAft>
            </a:pPr>
            <a:endParaRPr lang="en-US" dirty="0">
              <a:solidFill>
                <a:prstClr val="white"/>
              </a:solidFill>
              <a:latin typeface="Franklin Gothic Book" charset="0"/>
              <a:ea typeface="ＭＳ Ｐゴシック" charset="0"/>
            </a:endParaRPr>
          </a:p>
        </p:txBody>
      </p:sp>
    </p:spTree>
    <p:extLst>
      <p:ext uri="{BB962C8B-B14F-4D97-AF65-F5344CB8AC3E}">
        <p14:creationId xmlns:p14="http://schemas.microsoft.com/office/powerpoint/2010/main" val="3842320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2A6C87-4491-D847-B5E5-12D645E5A78C}"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27CF2-EAB5-B442-BFF4-4361D9FD5AF8}"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58626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1C43BC-92AC-AD45-BF45-FC3935BC0ABD}"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F24674-2B67-5146-8505-57F3C6EC083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03166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5C080D7-DAC5-4949-B3EC-2772C1D6B9AD}" type="datetimeFigureOut">
              <a:rPr lang="en-US">
                <a:solidFill>
                  <a:prstClr val="white">
                    <a:tint val="75000"/>
                  </a:prstClr>
                </a:solidFill>
              </a:rPr>
              <a:pPr>
                <a:defRPr/>
              </a:pPr>
              <a:t>11/28/2023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0FC101-8F4E-0D42-AE15-B2DA80FC25C8}"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030374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173163-2B1E-7348-A2A7-5A98AB9B6C93}" type="datetimeFigureOut">
              <a:rPr lang="en-US">
                <a:solidFill>
                  <a:prstClr val="white">
                    <a:tint val="75000"/>
                  </a:prstClr>
                </a:solidFill>
              </a:rPr>
              <a:pPr>
                <a:defRPr/>
              </a:pPr>
              <a:t>11/28/2023</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FD17F7-B395-CE4D-BD52-C98B320C75C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47760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ABCB46A-DDF8-7C4E-9521-A136D13B25F8}" type="datetimeFigureOut">
              <a:rPr lang="en-US">
                <a:solidFill>
                  <a:prstClr val="white">
                    <a:tint val="75000"/>
                  </a:prstClr>
                </a:solidFill>
              </a:rPr>
              <a:pPr>
                <a:defRPr/>
              </a:pPr>
              <a:t>11/28/2023</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87223-0BA7-DD4D-B023-882CCAE00772}"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64828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51F4B3-9D41-E545-A21C-0A470AF153CA}" type="datetimeFigureOut">
              <a:rPr lang="en-US">
                <a:solidFill>
                  <a:prstClr val="white">
                    <a:tint val="75000"/>
                  </a:prstClr>
                </a:solidFill>
              </a:rPr>
              <a:pPr>
                <a:defRPr/>
              </a:pPr>
              <a:t>11/28/2023</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97A3E9-038F-7443-907F-A5D2B0D7B4E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691941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E70643-864C-2A4A-B782-165EC2B39668}" type="datetimeFigureOut">
              <a:rPr lang="en-US">
                <a:solidFill>
                  <a:prstClr val="white">
                    <a:tint val="75000"/>
                  </a:prstClr>
                </a:solidFill>
              </a:rPr>
              <a:pPr>
                <a:defRPr/>
              </a:pPr>
              <a:t>11/28/2023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900ACA-787E-DC46-8B2C-D9C600A3E9D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2798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ED9381-22E4-1F46-8E8B-F68EE63023DB}"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8480D-9D05-EB4A-BF7F-0EF6FE65A3E5}"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38698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6F50E6-162F-DD40-9EBB-AA5F88077090}" type="datetimeFigureOut">
              <a:rPr lang="en-US">
                <a:solidFill>
                  <a:prstClr val="white">
                    <a:tint val="75000"/>
                  </a:prstClr>
                </a:solidFill>
              </a:rPr>
              <a:pPr>
                <a:defRPr/>
              </a:pPr>
              <a:t>11/28/2023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14B700-64F5-C449-A0A3-A9557179500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272425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E4B7D4-8E29-164D-92EE-06E0433985EF}"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EBEF4E-F59F-9E43-9D72-E969D2BF59A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237420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3D5E96-C9F9-5B47-BCA3-F9C83E97DC4F}"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22D1D-F91E-9E45-9B6C-83A3D79014E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28830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51143A-D18B-5C49-A080-42DB1B9EEE79}"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E1F60-F000-7B42-BFB1-3C87E2B42BA3}"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675975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ED9381-22E4-1F46-8E8B-F68EE63023DB}"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8480D-9D05-EB4A-BF7F-0EF6FE65A3E5}"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72625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B978B0-BA9C-BE4B-92A0-D9B5463F9C94}"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40018-6545-2940-B405-FE5A147771C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861675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1D619D-A56F-5142-8578-067E43CD03E4}"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BB280-1EC7-7943-9CF4-7F36B5E294BD}"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783587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7C79CA-CC58-7742-ADB6-5737B8C69A2B}" type="datetimeFigureOut">
              <a:rPr lang="en-US">
                <a:solidFill>
                  <a:srgbClr val="2A2929">
                    <a:tint val="75000"/>
                  </a:srgbClr>
                </a:solidFill>
              </a:rPr>
              <a:pPr>
                <a:defRPr/>
              </a:pPr>
              <a:t>11/28/2023</a:t>
            </a:fld>
            <a:endParaRPr lang="en-US">
              <a:solidFill>
                <a:srgbClr val="2A2929">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46468E0-7F4A-2E45-B574-6A006B331B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642581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79365C7-9A56-ED4C-ABCF-E18843CA6188}" type="datetimeFigureOut">
              <a:rPr lang="en-US">
                <a:solidFill>
                  <a:srgbClr val="2A2929">
                    <a:tint val="75000"/>
                  </a:srgbClr>
                </a:solidFill>
              </a:rPr>
              <a:pPr>
                <a:defRPr/>
              </a:pPr>
              <a:t>11/28/2023</a:t>
            </a:fld>
            <a:endParaRPr lang="en-US">
              <a:solidFill>
                <a:srgbClr val="2A2929">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6341A28-7F4E-3347-A1A4-372DFD0FF91B}"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968627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BA44B-00D5-534B-B018-A2687BE1A680}" type="datetimeFigureOut">
              <a:rPr lang="en-US">
                <a:solidFill>
                  <a:srgbClr val="2A2929">
                    <a:tint val="75000"/>
                  </a:srgbClr>
                </a:solidFill>
              </a:rPr>
              <a:pPr>
                <a:defRPr/>
              </a:pPr>
              <a:t>11/28/2023</a:t>
            </a:fld>
            <a:endParaRPr lang="en-US">
              <a:solidFill>
                <a:srgbClr val="2A2929">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11CA726-1B01-5E4B-AC70-3A89AA0874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33313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B978B0-BA9C-BE4B-92A0-D9B5463F9C94}"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40018-6545-2940-B405-FE5A147771C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89986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CB4A30-9DE2-2F41-BC0B-88034C6370CA}"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1E2EF7-86A8-BD41-BB2F-3889CD4D3850}"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92721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06A6-25E7-3444-9D37-6965C381557F}"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F3B9B-B937-C149-A02A-F40370998E2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24048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C59B1D-2EFB-5148-9644-DBB0BC937F57}"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B134D-71D3-6647-AE9C-CF172207E79F}"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37399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C92828-25AE-9343-A8DF-F35805151E29}"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1F3B1-DFDF-6C46-BC0F-3DF7F1C0D1E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506240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51143A-D18B-5C49-A080-42DB1B9EEE79}"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E1F60-F000-7B42-BFB1-3C87E2B42BA3}"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467879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ED9381-22E4-1F46-8E8B-F68EE63023DB}"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8480D-9D05-EB4A-BF7F-0EF6FE65A3E5}"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49043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B978B0-BA9C-BE4B-92A0-D9B5463F9C94}"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40018-6545-2940-B405-FE5A147771C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633911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1D619D-A56F-5142-8578-067E43CD03E4}"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BB280-1EC7-7943-9CF4-7F36B5E294BD}"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904497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7C79CA-CC58-7742-ADB6-5737B8C69A2B}" type="datetimeFigureOut">
              <a:rPr lang="en-US">
                <a:solidFill>
                  <a:srgbClr val="2A2929">
                    <a:tint val="75000"/>
                  </a:srgbClr>
                </a:solidFill>
              </a:rPr>
              <a:pPr>
                <a:defRPr/>
              </a:pPr>
              <a:t>11/28/2023</a:t>
            </a:fld>
            <a:endParaRPr lang="en-US">
              <a:solidFill>
                <a:srgbClr val="2A2929">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46468E0-7F4A-2E45-B574-6A006B331B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1088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79365C7-9A56-ED4C-ABCF-E18843CA6188}" type="datetimeFigureOut">
              <a:rPr lang="en-US">
                <a:solidFill>
                  <a:srgbClr val="2A2929">
                    <a:tint val="75000"/>
                  </a:srgbClr>
                </a:solidFill>
              </a:rPr>
              <a:pPr>
                <a:defRPr/>
              </a:pPr>
              <a:t>11/28/2023</a:t>
            </a:fld>
            <a:endParaRPr lang="en-US">
              <a:solidFill>
                <a:srgbClr val="2A2929">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6341A28-7F4E-3347-A1A4-372DFD0FF91B}"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35734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1D619D-A56F-5142-8578-067E43CD03E4}"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BB280-1EC7-7943-9CF4-7F36B5E294BD}"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094376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BA44B-00D5-534B-B018-A2687BE1A680}" type="datetimeFigureOut">
              <a:rPr lang="en-US">
                <a:solidFill>
                  <a:srgbClr val="2A2929">
                    <a:tint val="75000"/>
                  </a:srgbClr>
                </a:solidFill>
              </a:rPr>
              <a:pPr>
                <a:defRPr/>
              </a:pPr>
              <a:t>11/28/2023</a:t>
            </a:fld>
            <a:endParaRPr lang="en-US">
              <a:solidFill>
                <a:srgbClr val="2A2929">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11CA726-1B01-5E4B-AC70-3A89AA0874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408030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CB4A30-9DE2-2F41-BC0B-88034C6370CA}"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1E2EF7-86A8-BD41-BB2F-3889CD4D3850}"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25293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06A6-25E7-3444-9D37-6965C381557F}"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F3B9B-B937-C149-A02A-F40370998E2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421454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C59B1D-2EFB-5148-9644-DBB0BC937F57}"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B134D-71D3-6647-AE9C-CF172207E79F}"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533422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C92828-25AE-9343-A8DF-F35805151E29}"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1F3B1-DFDF-6C46-BC0F-3DF7F1C0D1E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289554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B129AA1-8922-7848-B9D7-B500E023F84E}"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D8F18A-C4B9-3C47-9318-B77D722CD849}" type="slidenum">
              <a:rPr lang="en-US">
                <a:solidFill>
                  <a:prstClr val="white">
                    <a:tint val="75000"/>
                  </a:prstClr>
                </a:solidFill>
              </a:rPr>
              <a:pPr>
                <a:defRPr/>
              </a:pPr>
              <a:t>‹#›</a:t>
            </a:fld>
            <a:endParaRPr lang="en-US" dirty="0">
              <a:solidFill>
                <a:prstClr val="white">
                  <a:tint val="75000"/>
                </a:prstClr>
              </a:solidFill>
            </a:endParaRPr>
          </a:p>
        </p:txBody>
      </p:sp>
      <p:sp>
        <p:nvSpPr>
          <p:cNvPr id="7" name="TextBox 6"/>
          <p:cNvSpPr txBox="1"/>
          <p:nvPr userDrawn="1"/>
        </p:nvSpPr>
        <p:spPr>
          <a:xfrm>
            <a:off x="2823882" y="6750424"/>
            <a:ext cx="184731" cy="369332"/>
          </a:xfrm>
          <a:prstGeom prst="rect">
            <a:avLst/>
          </a:prstGeom>
          <a:noFill/>
        </p:spPr>
        <p:txBody>
          <a:bodyPr wrap="none" rtlCol="0">
            <a:spAutoFit/>
          </a:bodyPr>
          <a:lstStyle/>
          <a:p>
            <a:pPr defTabSz="457200" fontAlgn="base">
              <a:spcBef>
                <a:spcPct val="0"/>
              </a:spcBef>
              <a:spcAft>
                <a:spcPct val="0"/>
              </a:spcAft>
            </a:pPr>
            <a:endParaRPr lang="en-US" dirty="0">
              <a:solidFill>
                <a:prstClr val="white"/>
              </a:solidFill>
              <a:latin typeface="Franklin Gothic Book" charset="0"/>
              <a:ea typeface="ＭＳ Ｐゴシック" charset="0"/>
            </a:endParaRPr>
          </a:p>
        </p:txBody>
      </p:sp>
    </p:spTree>
    <p:extLst>
      <p:ext uri="{BB962C8B-B14F-4D97-AF65-F5344CB8AC3E}">
        <p14:creationId xmlns:p14="http://schemas.microsoft.com/office/powerpoint/2010/main" val="38832471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2A6C87-4491-D847-B5E5-12D645E5A78C}"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27CF2-EAB5-B442-BFF4-4361D9FD5AF8}"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056843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1C43BC-92AC-AD45-BF45-FC3935BC0ABD}"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F24674-2B67-5146-8505-57F3C6EC083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064738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5C080D7-DAC5-4949-B3EC-2772C1D6B9AD}" type="datetimeFigureOut">
              <a:rPr lang="en-US">
                <a:solidFill>
                  <a:prstClr val="white">
                    <a:tint val="75000"/>
                  </a:prstClr>
                </a:solidFill>
              </a:rPr>
              <a:pPr>
                <a:defRPr/>
              </a:pPr>
              <a:t>11/28/2023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0FC101-8F4E-0D42-AE15-B2DA80FC25C8}"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979838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173163-2B1E-7348-A2A7-5A98AB9B6C93}" type="datetimeFigureOut">
              <a:rPr lang="en-US">
                <a:solidFill>
                  <a:prstClr val="white">
                    <a:tint val="75000"/>
                  </a:prstClr>
                </a:solidFill>
              </a:rPr>
              <a:pPr>
                <a:defRPr/>
              </a:pPr>
              <a:t>11/28/2023</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FD17F7-B395-CE4D-BD52-C98B320C75C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9157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7C79CA-CC58-7742-ADB6-5737B8C69A2B}" type="datetimeFigureOut">
              <a:rPr lang="en-US">
                <a:solidFill>
                  <a:srgbClr val="2A2929">
                    <a:tint val="75000"/>
                  </a:srgbClr>
                </a:solidFill>
              </a:rPr>
              <a:pPr>
                <a:defRPr/>
              </a:pPr>
              <a:t>11/28/2023</a:t>
            </a:fld>
            <a:endParaRPr lang="en-US">
              <a:solidFill>
                <a:srgbClr val="2A2929">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46468E0-7F4A-2E45-B574-6A006B331B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31753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ABCB46A-DDF8-7C4E-9521-A136D13B25F8}" type="datetimeFigureOut">
              <a:rPr lang="en-US">
                <a:solidFill>
                  <a:prstClr val="white">
                    <a:tint val="75000"/>
                  </a:prstClr>
                </a:solidFill>
              </a:rPr>
              <a:pPr>
                <a:defRPr/>
              </a:pPr>
              <a:t>11/28/2023</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87223-0BA7-DD4D-B023-882CCAE00772}"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131240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51F4B3-9D41-E545-A21C-0A470AF153CA}" type="datetimeFigureOut">
              <a:rPr lang="en-US">
                <a:solidFill>
                  <a:prstClr val="white">
                    <a:tint val="75000"/>
                  </a:prstClr>
                </a:solidFill>
              </a:rPr>
              <a:pPr>
                <a:defRPr/>
              </a:pPr>
              <a:t>11/28/2023</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97A3E9-038F-7443-907F-A5D2B0D7B4E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848532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E70643-864C-2A4A-B782-165EC2B39668}" type="datetimeFigureOut">
              <a:rPr lang="en-US">
                <a:solidFill>
                  <a:prstClr val="white">
                    <a:tint val="75000"/>
                  </a:prstClr>
                </a:solidFill>
              </a:rPr>
              <a:pPr>
                <a:defRPr/>
              </a:pPr>
              <a:t>11/28/2023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900ACA-787E-DC46-8B2C-D9C600A3E9D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579783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6F50E6-162F-DD40-9EBB-AA5F88077090}" type="datetimeFigureOut">
              <a:rPr lang="en-US">
                <a:solidFill>
                  <a:prstClr val="white">
                    <a:tint val="75000"/>
                  </a:prstClr>
                </a:solidFill>
              </a:rPr>
              <a:pPr>
                <a:defRPr/>
              </a:pPr>
              <a:t>11/28/2023</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14B700-64F5-C449-A0A3-A9557179500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095646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E4B7D4-8E29-164D-92EE-06E0433985EF}"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EBEF4E-F59F-9E43-9D72-E969D2BF59A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472224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3D5E96-C9F9-5B47-BCA3-F9C83E97DC4F}" type="datetimeFigureOut">
              <a:rPr lang="en-US">
                <a:solidFill>
                  <a:prstClr val="white">
                    <a:tint val="75000"/>
                  </a:prstClr>
                </a:solidFill>
              </a:rPr>
              <a:pPr>
                <a:defRPr/>
              </a:pPr>
              <a:t>11/28/2023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22D1D-F91E-9E45-9B6C-83A3D79014E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0133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51143A-D18B-5C49-A080-42DB1B9EEE79}"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E1F60-F000-7B42-BFB1-3C87E2B42BA3}"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89778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ED9381-22E4-1F46-8E8B-F68EE63023DB}"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8480D-9D05-EB4A-BF7F-0EF6FE65A3E5}"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597658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B978B0-BA9C-BE4B-92A0-D9B5463F9C94}"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40018-6545-2940-B405-FE5A147771C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75029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1D619D-A56F-5142-8578-067E43CD03E4}"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BB280-1EC7-7943-9CF4-7F36B5E294BD}"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2078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79365C7-9A56-ED4C-ABCF-E18843CA6188}" type="datetimeFigureOut">
              <a:rPr lang="en-US">
                <a:solidFill>
                  <a:srgbClr val="2A2929">
                    <a:tint val="75000"/>
                  </a:srgbClr>
                </a:solidFill>
              </a:rPr>
              <a:pPr>
                <a:defRPr/>
              </a:pPr>
              <a:t>11/28/2023</a:t>
            </a:fld>
            <a:endParaRPr lang="en-US">
              <a:solidFill>
                <a:srgbClr val="2A2929">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6341A28-7F4E-3347-A1A4-372DFD0FF91B}"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878240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7C79CA-CC58-7742-ADB6-5737B8C69A2B}" type="datetimeFigureOut">
              <a:rPr lang="en-US">
                <a:solidFill>
                  <a:srgbClr val="2A2929">
                    <a:tint val="75000"/>
                  </a:srgbClr>
                </a:solidFill>
              </a:rPr>
              <a:pPr>
                <a:defRPr/>
              </a:pPr>
              <a:t>11/28/2023</a:t>
            </a:fld>
            <a:endParaRPr lang="en-US">
              <a:solidFill>
                <a:srgbClr val="2A2929">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46468E0-7F4A-2E45-B574-6A006B331B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88554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79365C7-9A56-ED4C-ABCF-E18843CA6188}" type="datetimeFigureOut">
              <a:rPr lang="en-US">
                <a:solidFill>
                  <a:srgbClr val="2A2929">
                    <a:tint val="75000"/>
                  </a:srgbClr>
                </a:solidFill>
              </a:rPr>
              <a:pPr>
                <a:defRPr/>
              </a:pPr>
              <a:t>11/28/2023</a:t>
            </a:fld>
            <a:endParaRPr lang="en-US">
              <a:solidFill>
                <a:srgbClr val="2A2929">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6341A28-7F4E-3347-A1A4-372DFD0FF91B}"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103915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BA44B-00D5-534B-B018-A2687BE1A680}" type="datetimeFigureOut">
              <a:rPr lang="en-US">
                <a:solidFill>
                  <a:srgbClr val="2A2929">
                    <a:tint val="75000"/>
                  </a:srgbClr>
                </a:solidFill>
              </a:rPr>
              <a:pPr>
                <a:defRPr/>
              </a:pPr>
              <a:t>11/28/2023</a:t>
            </a:fld>
            <a:endParaRPr lang="en-US">
              <a:solidFill>
                <a:srgbClr val="2A2929">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11CA726-1B01-5E4B-AC70-3A89AA0874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968090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CB4A30-9DE2-2F41-BC0B-88034C6370CA}"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1E2EF7-86A8-BD41-BB2F-3889CD4D3850}"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769507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06A6-25E7-3444-9D37-6965C381557F}"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F3B9B-B937-C149-A02A-F40370998E2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384934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C59B1D-2EFB-5148-9644-DBB0BC937F57}"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B134D-71D3-6647-AE9C-CF172207E79F}"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355137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C92828-25AE-9343-A8DF-F35805151E29}" type="datetimeFigureOut">
              <a:rPr lang="en-US">
                <a:solidFill>
                  <a:srgbClr val="2A2929">
                    <a:tint val="75000"/>
                  </a:srgbClr>
                </a:solidFill>
              </a:rPr>
              <a:pPr>
                <a:defRPr/>
              </a:pPr>
              <a:t>11/28/2023</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1F3B1-DFDF-6C46-BC0F-3DF7F1C0D1E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240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BA44B-00D5-534B-B018-A2687BE1A680}" type="datetimeFigureOut">
              <a:rPr lang="en-US">
                <a:solidFill>
                  <a:srgbClr val="2A2929">
                    <a:tint val="75000"/>
                  </a:srgbClr>
                </a:solidFill>
              </a:rPr>
              <a:pPr>
                <a:defRPr/>
              </a:pPr>
              <a:t>11/28/2023</a:t>
            </a:fld>
            <a:endParaRPr lang="en-US">
              <a:solidFill>
                <a:srgbClr val="2A2929">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11CA726-1B01-5E4B-AC70-3A89AA0874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91081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CB4A30-9DE2-2F41-BC0B-88034C6370CA}"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1E2EF7-86A8-BD41-BB2F-3889CD4D3850}"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51933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06A6-25E7-3444-9D37-6965C381557F}" type="datetimeFigureOut">
              <a:rPr lang="en-US">
                <a:solidFill>
                  <a:srgbClr val="2A2929">
                    <a:tint val="75000"/>
                  </a:srgbClr>
                </a:solidFill>
              </a:rPr>
              <a:pPr>
                <a:defRPr/>
              </a:pPr>
              <a:t>11/28/2023</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F3B9B-B937-C149-A02A-F40370998E2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6338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FE6B732-1E74-1A42-98CF-B30D3DB1A832}" type="datetimeFigureOut">
              <a:rPr lang="en-US">
                <a:solidFill>
                  <a:srgbClr val="2A2929">
                    <a:tint val="75000"/>
                  </a:srgbClr>
                </a:solidFill>
              </a:rPr>
              <a:pPr defTabSz="457200">
                <a:defRPr/>
              </a:pPr>
              <a:t>11/28/2023</a:t>
            </a:fld>
            <a:endParaRPr lang="en-US">
              <a:solidFill>
                <a:srgbClr val="2A292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2A2929">
                  <a:tint val="75000"/>
                </a:srgbClr>
              </a:solidFill>
            </a:endParaRPr>
          </a:p>
        </p:txBody>
      </p:sp>
      <p:sp>
        <p:nvSpPr>
          <p:cNvPr id="6" name="Slide Number Placeholder 5"/>
          <p:cNvSpPr>
            <a:spLocks noGrp="1"/>
          </p:cNvSpPr>
          <p:nvPr>
            <p:ph type="sldNum" sz="quarter" idx="4"/>
          </p:nvPr>
        </p:nvSpPr>
        <p:spPr>
          <a:xfrm>
            <a:off x="6553200" y="6356350"/>
            <a:ext cx="952500" cy="431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CD3A499D-E7F0-2B48-B73C-5E493FCE0776}" type="slidenum">
              <a:rPr lang="en-US">
                <a:solidFill>
                  <a:srgbClr val="2A2929">
                    <a:tint val="75000"/>
                  </a:srgbClr>
                </a:solidFill>
              </a:rPr>
              <a:pPr defTabSz="457200">
                <a:defRPr/>
              </a:pPr>
              <a:t>‹#›</a:t>
            </a:fld>
            <a:endParaRPr lang="en-US">
              <a:solidFill>
                <a:srgbClr val="2A2929">
                  <a:tint val="75000"/>
                </a:srgbClr>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792" t="37135" r="25479" b="36870"/>
          <a:stretch/>
        </p:blipFill>
        <p:spPr>
          <a:xfrm>
            <a:off x="7626285" y="6304012"/>
            <a:ext cx="1097663" cy="434630"/>
          </a:xfrm>
          <a:prstGeom prst="rect">
            <a:avLst/>
          </a:prstGeom>
        </p:spPr>
      </p:pic>
    </p:spTree>
    <p:extLst>
      <p:ext uri="{BB962C8B-B14F-4D97-AF65-F5344CB8AC3E}">
        <p14:creationId xmlns:p14="http://schemas.microsoft.com/office/powerpoint/2010/main" val="4006288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B87"/>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813D3FC2-DB1C-294A-87DD-79A171157F6B}" type="datetimeFigureOut">
              <a:rPr lang="en-US">
                <a:solidFill>
                  <a:prstClr val="white">
                    <a:tint val="75000"/>
                  </a:prstClr>
                </a:solidFill>
              </a:rPr>
              <a:pPr defTabSz="457200">
                <a:defRPr/>
              </a:pPr>
              <a:t>11/28/2023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103981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629F1C9-5806-094A-9356-E24AF450C5A1}" type="slidenum">
              <a:rPr lang="en-US">
                <a:solidFill>
                  <a:prstClr val="white">
                    <a:tint val="75000"/>
                  </a:prstClr>
                </a:solidFill>
              </a:rPr>
              <a:pPr defTabSz="457200">
                <a:defRPr/>
              </a:pPr>
              <a:t>‹#›</a:t>
            </a:fld>
            <a:endParaRPr lang="en-US" dirty="0">
              <a:solidFill>
                <a:prstClr val="white">
                  <a:tint val="75000"/>
                </a:prstClr>
              </a:solidFill>
            </a:endParaRPr>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26083" t="39092" r="26819" b="36823"/>
          <a:stretch/>
        </p:blipFill>
        <p:spPr>
          <a:xfrm>
            <a:off x="7809340" y="6260049"/>
            <a:ext cx="1066874" cy="421570"/>
          </a:xfrm>
          <a:prstGeom prst="rect">
            <a:avLst/>
          </a:prstGeom>
        </p:spPr>
      </p:pic>
      <p:sp>
        <p:nvSpPr>
          <p:cNvPr id="9" name="Rectangle 8"/>
          <p:cNvSpPr/>
          <p:nvPr userDrawn="1"/>
        </p:nvSpPr>
        <p:spPr>
          <a:xfrm>
            <a:off x="0" y="6724891"/>
            <a:ext cx="9143999" cy="144684"/>
          </a:xfrm>
          <a:prstGeom prst="rect">
            <a:avLst/>
          </a:prstGeom>
          <a:solidFill>
            <a:srgbClr val="C4D600"/>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4498830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FE6B732-1E74-1A42-98CF-B30D3DB1A832}" type="datetimeFigureOut">
              <a:rPr lang="en-US">
                <a:solidFill>
                  <a:srgbClr val="2A2929">
                    <a:tint val="75000"/>
                  </a:srgbClr>
                </a:solidFill>
              </a:rPr>
              <a:pPr defTabSz="457200">
                <a:defRPr/>
              </a:pPr>
              <a:t>11/28/2023</a:t>
            </a:fld>
            <a:endParaRPr lang="en-US">
              <a:solidFill>
                <a:srgbClr val="2A292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2A2929">
                  <a:tint val="75000"/>
                </a:srgbClr>
              </a:solidFill>
            </a:endParaRPr>
          </a:p>
        </p:txBody>
      </p:sp>
      <p:sp>
        <p:nvSpPr>
          <p:cNvPr id="6" name="Slide Number Placeholder 5"/>
          <p:cNvSpPr>
            <a:spLocks noGrp="1"/>
          </p:cNvSpPr>
          <p:nvPr>
            <p:ph type="sldNum" sz="quarter" idx="4"/>
          </p:nvPr>
        </p:nvSpPr>
        <p:spPr>
          <a:xfrm>
            <a:off x="6553200" y="6356350"/>
            <a:ext cx="952500" cy="431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CD3A499D-E7F0-2B48-B73C-5E493FCE0776}" type="slidenum">
              <a:rPr lang="en-US">
                <a:solidFill>
                  <a:srgbClr val="2A2929">
                    <a:tint val="75000"/>
                  </a:srgbClr>
                </a:solidFill>
              </a:rPr>
              <a:pPr defTabSz="457200">
                <a:defRPr/>
              </a:pPr>
              <a:t>‹#›</a:t>
            </a:fld>
            <a:endParaRPr lang="en-US">
              <a:solidFill>
                <a:srgbClr val="2A2929">
                  <a:tint val="75000"/>
                </a:srgbClr>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792" t="37135" r="25479" b="36870"/>
          <a:stretch/>
        </p:blipFill>
        <p:spPr>
          <a:xfrm>
            <a:off x="7626285" y="6304012"/>
            <a:ext cx="1097663" cy="434630"/>
          </a:xfrm>
          <a:prstGeom prst="rect">
            <a:avLst/>
          </a:prstGeom>
        </p:spPr>
      </p:pic>
    </p:spTree>
    <p:extLst>
      <p:ext uri="{BB962C8B-B14F-4D97-AF65-F5344CB8AC3E}">
        <p14:creationId xmlns:p14="http://schemas.microsoft.com/office/powerpoint/2010/main" val="4306356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FE6B732-1E74-1A42-98CF-B30D3DB1A832}" type="datetimeFigureOut">
              <a:rPr lang="en-US">
                <a:solidFill>
                  <a:srgbClr val="2A2929">
                    <a:tint val="75000"/>
                  </a:srgbClr>
                </a:solidFill>
              </a:rPr>
              <a:pPr defTabSz="457200">
                <a:defRPr/>
              </a:pPr>
              <a:t>11/28/2023</a:t>
            </a:fld>
            <a:endParaRPr lang="en-US">
              <a:solidFill>
                <a:srgbClr val="2A292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2A2929">
                  <a:tint val="75000"/>
                </a:srgbClr>
              </a:solidFill>
            </a:endParaRPr>
          </a:p>
        </p:txBody>
      </p:sp>
      <p:sp>
        <p:nvSpPr>
          <p:cNvPr id="6" name="Slide Number Placeholder 5"/>
          <p:cNvSpPr>
            <a:spLocks noGrp="1"/>
          </p:cNvSpPr>
          <p:nvPr>
            <p:ph type="sldNum" sz="quarter" idx="4"/>
          </p:nvPr>
        </p:nvSpPr>
        <p:spPr>
          <a:xfrm>
            <a:off x="6553200" y="6356350"/>
            <a:ext cx="952500" cy="431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CD3A499D-E7F0-2B48-B73C-5E493FCE0776}" type="slidenum">
              <a:rPr lang="en-US">
                <a:solidFill>
                  <a:srgbClr val="2A2929">
                    <a:tint val="75000"/>
                  </a:srgbClr>
                </a:solidFill>
              </a:rPr>
              <a:pPr defTabSz="457200">
                <a:defRPr/>
              </a:pPr>
              <a:t>‹#›</a:t>
            </a:fld>
            <a:endParaRPr lang="en-US">
              <a:solidFill>
                <a:srgbClr val="2A2929">
                  <a:tint val="75000"/>
                </a:srgbClr>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792" t="37135" r="25479" b="36870"/>
          <a:stretch/>
        </p:blipFill>
        <p:spPr>
          <a:xfrm>
            <a:off x="7626285" y="6304012"/>
            <a:ext cx="1097663" cy="434630"/>
          </a:xfrm>
          <a:prstGeom prst="rect">
            <a:avLst/>
          </a:prstGeom>
        </p:spPr>
      </p:pic>
    </p:spTree>
    <p:extLst>
      <p:ext uri="{BB962C8B-B14F-4D97-AF65-F5344CB8AC3E}">
        <p14:creationId xmlns:p14="http://schemas.microsoft.com/office/powerpoint/2010/main" val="11136056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4B87"/>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813D3FC2-DB1C-294A-87DD-79A171157F6B}" type="datetimeFigureOut">
              <a:rPr lang="en-US">
                <a:solidFill>
                  <a:prstClr val="white">
                    <a:tint val="75000"/>
                  </a:prstClr>
                </a:solidFill>
              </a:rPr>
              <a:pPr defTabSz="457200">
                <a:defRPr/>
              </a:pPr>
              <a:t>11/28/2023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103981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629F1C9-5806-094A-9356-E24AF450C5A1}" type="slidenum">
              <a:rPr lang="en-US">
                <a:solidFill>
                  <a:prstClr val="white">
                    <a:tint val="75000"/>
                  </a:prstClr>
                </a:solidFill>
              </a:rPr>
              <a:pPr defTabSz="457200">
                <a:defRPr/>
              </a:pPr>
              <a:t>‹#›</a:t>
            </a:fld>
            <a:endParaRPr lang="en-US" dirty="0">
              <a:solidFill>
                <a:prstClr val="white">
                  <a:tint val="75000"/>
                </a:prstClr>
              </a:solidFill>
            </a:endParaRPr>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26083" t="39092" r="26819" b="36823"/>
          <a:stretch/>
        </p:blipFill>
        <p:spPr>
          <a:xfrm>
            <a:off x="7809340" y="6260049"/>
            <a:ext cx="1066874" cy="421570"/>
          </a:xfrm>
          <a:prstGeom prst="rect">
            <a:avLst/>
          </a:prstGeom>
        </p:spPr>
      </p:pic>
      <p:sp>
        <p:nvSpPr>
          <p:cNvPr id="9" name="Rectangle 8"/>
          <p:cNvSpPr/>
          <p:nvPr userDrawn="1"/>
        </p:nvSpPr>
        <p:spPr>
          <a:xfrm>
            <a:off x="0" y="6724891"/>
            <a:ext cx="9143999" cy="144684"/>
          </a:xfrm>
          <a:prstGeom prst="rect">
            <a:avLst/>
          </a:prstGeom>
          <a:solidFill>
            <a:srgbClr val="C4D600"/>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24929676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FE6B732-1E74-1A42-98CF-B30D3DB1A832}" type="datetimeFigureOut">
              <a:rPr lang="en-US">
                <a:solidFill>
                  <a:srgbClr val="2A2929">
                    <a:tint val="75000"/>
                  </a:srgbClr>
                </a:solidFill>
              </a:rPr>
              <a:pPr defTabSz="457200">
                <a:defRPr/>
              </a:pPr>
              <a:t>11/28/2023</a:t>
            </a:fld>
            <a:endParaRPr lang="en-US">
              <a:solidFill>
                <a:srgbClr val="2A292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2A2929">
                  <a:tint val="75000"/>
                </a:srgbClr>
              </a:solidFill>
            </a:endParaRPr>
          </a:p>
        </p:txBody>
      </p:sp>
      <p:sp>
        <p:nvSpPr>
          <p:cNvPr id="6" name="Slide Number Placeholder 5"/>
          <p:cNvSpPr>
            <a:spLocks noGrp="1"/>
          </p:cNvSpPr>
          <p:nvPr>
            <p:ph type="sldNum" sz="quarter" idx="4"/>
          </p:nvPr>
        </p:nvSpPr>
        <p:spPr>
          <a:xfrm>
            <a:off x="6553200" y="6356350"/>
            <a:ext cx="952500" cy="431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CD3A499D-E7F0-2B48-B73C-5E493FCE0776}" type="slidenum">
              <a:rPr lang="en-US">
                <a:solidFill>
                  <a:srgbClr val="2A2929">
                    <a:tint val="75000"/>
                  </a:srgbClr>
                </a:solidFill>
              </a:rPr>
              <a:pPr defTabSz="457200">
                <a:defRPr/>
              </a:pPr>
              <a:t>‹#›</a:t>
            </a:fld>
            <a:endParaRPr lang="en-US">
              <a:solidFill>
                <a:srgbClr val="2A2929">
                  <a:tint val="75000"/>
                </a:srgbClr>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792" t="37135" r="25479" b="36870"/>
          <a:stretch/>
        </p:blipFill>
        <p:spPr>
          <a:xfrm>
            <a:off x="7626285" y="6304012"/>
            <a:ext cx="1097663" cy="434630"/>
          </a:xfrm>
          <a:prstGeom prst="rect">
            <a:avLst/>
          </a:prstGeom>
        </p:spPr>
      </p:pic>
    </p:spTree>
    <p:extLst>
      <p:ext uri="{BB962C8B-B14F-4D97-AF65-F5344CB8AC3E}">
        <p14:creationId xmlns:p14="http://schemas.microsoft.com/office/powerpoint/2010/main" val="16490996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5.tiff"/><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5.tiff"/></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5.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7.xml"/><Relationship Id="rId5" Type="http://schemas.openxmlformats.org/officeDocument/2006/relationships/image" Target="../media/image5.tiff"/><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image" Target="../media/image5.tiff"/></Relationships>
</file>

<file path=ppt/slides/_rels/slide4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57.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7.xml"/><Relationship Id="rId5" Type="http://schemas.openxmlformats.org/officeDocument/2006/relationships/image" Target="../media/image37.emf"/><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57.xml"/><Relationship Id="rId4" Type="http://schemas.openxmlformats.org/officeDocument/2006/relationships/image" Target="../media/image5.tiff"/></Relationships>
</file>

<file path=ppt/slides/_rels/slide5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tiff"/><Relationship Id="rId1" Type="http://schemas.openxmlformats.org/officeDocument/2006/relationships/slideLayout" Target="../slideLayouts/slideLayout57.xml"/><Relationship Id="rId4" Type="http://schemas.openxmlformats.org/officeDocument/2006/relationships/image" Target="../media/image41.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hyperlink" Target="https://www.youtube.com/watch?v=glDU4fm5dCE"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hyperlink" Target="https://www.youtube.com/watch?v=tsctPCUpf84"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457200" y="806822"/>
            <a:ext cx="82296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a:lstStyle>
          <a:p>
            <a:r>
              <a:rPr lang="en-US" sz="4000" b="1" dirty="0">
                <a:solidFill>
                  <a:srgbClr val="004B87"/>
                </a:solidFill>
              </a:rPr>
              <a:t>WELCOME TO</a:t>
            </a:r>
            <a:br>
              <a:rPr lang="en-US" sz="6000" dirty="0">
                <a:solidFill>
                  <a:srgbClr val="2A2929"/>
                </a:solidFill>
              </a:rPr>
            </a:br>
            <a:r>
              <a:rPr lang="en-US" sz="9000" b="1" dirty="0">
                <a:solidFill>
                  <a:srgbClr val="004B87"/>
                </a:solidFill>
              </a:rPr>
              <a:t>SIDEKICKS</a:t>
            </a:r>
            <a:br>
              <a:rPr lang="en-US" sz="6000" dirty="0">
                <a:solidFill>
                  <a:srgbClr val="004B87"/>
                </a:solidFill>
              </a:rPr>
            </a:br>
            <a:br>
              <a:rPr lang="en-US" sz="4800" dirty="0">
                <a:solidFill>
                  <a:srgbClr val="004B87"/>
                </a:solidFill>
              </a:rPr>
            </a:br>
            <a:r>
              <a:rPr lang="en-US" sz="3200" b="1" dirty="0">
                <a:solidFill>
                  <a:srgbClr val="C4D600"/>
                </a:solidFill>
              </a:rPr>
              <a:t>Please sign in.</a:t>
            </a:r>
          </a:p>
        </p:txBody>
      </p:sp>
    </p:spTree>
    <p:extLst>
      <p:ext uri="{BB962C8B-B14F-4D97-AF65-F5344CB8AC3E}">
        <p14:creationId xmlns:p14="http://schemas.microsoft.com/office/powerpoint/2010/main" val="3963765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WHO IS A SIDEKICK?</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495800" y="1312736"/>
            <a:ext cx="3867330" cy="4204170"/>
          </a:xfrm>
        </p:spPr>
        <p:txBody>
          <a:bodyPr/>
          <a:lstStyle/>
          <a:p>
            <a:pPr marL="0" indent="0" algn="ctr">
              <a:buNone/>
              <a:defRPr/>
            </a:pPr>
            <a:r>
              <a:rPr lang="en-US" sz="2000" dirty="0">
                <a:solidFill>
                  <a:srgbClr val="004B87"/>
                </a:solidFill>
                <a:latin typeface="Arial Narrow" panose="020B0606020202030204" pitchFamily="34" charset="0"/>
                <a:cs typeface="Mission Gothic Black"/>
              </a:rPr>
              <a:t>— True or False? —</a:t>
            </a:r>
          </a:p>
          <a:p>
            <a:pPr marL="0" indent="0" algn="ctr">
              <a:buNone/>
              <a:defRPr/>
            </a:pPr>
            <a:endParaRPr lang="en-US" sz="2000" dirty="0">
              <a:solidFill>
                <a:srgbClr val="004B87"/>
              </a:solidFill>
              <a:latin typeface="Arial Narrow" panose="020B0606020202030204" pitchFamily="34" charset="0"/>
              <a:cs typeface="Mission Gothic Black"/>
            </a:endParaRPr>
          </a:p>
          <a:p>
            <a:pPr marL="0" indent="0">
              <a:buNone/>
              <a:defRPr/>
            </a:pPr>
            <a:r>
              <a:rPr lang="en-US" sz="2000" dirty="0">
                <a:solidFill>
                  <a:srgbClr val="004B87"/>
                </a:solidFill>
                <a:latin typeface="Arial Narrow" panose="020B0606020202030204" pitchFamily="34" charset="0"/>
                <a:cs typeface="Mission Gothic Regular"/>
              </a:rPr>
              <a:t>___  Only former tobacco or e-cigarette users can help a tobacco or e-cigarette user.</a:t>
            </a:r>
          </a:p>
          <a:p>
            <a:pPr marL="0" indent="0">
              <a:buNone/>
              <a:defRPr/>
            </a:pPr>
            <a:endParaRPr lang="en-US" sz="2000" dirty="0">
              <a:solidFill>
                <a:srgbClr val="004B87"/>
              </a:solidFill>
              <a:latin typeface="Arial Narrow" panose="020B0606020202030204" pitchFamily="34" charset="0"/>
              <a:cs typeface="Mission Gothic Regular"/>
            </a:endParaRPr>
          </a:p>
          <a:p>
            <a:pPr marL="0" indent="0">
              <a:buNone/>
              <a:defRPr/>
            </a:pPr>
            <a:r>
              <a:rPr lang="en-US" sz="2000" dirty="0">
                <a:solidFill>
                  <a:srgbClr val="004B87"/>
                </a:solidFill>
                <a:latin typeface="Arial Narrow" panose="020B0606020202030204" pitchFamily="34" charset="0"/>
                <a:cs typeface="Mission Gothic Regular"/>
              </a:rPr>
              <a:t>___  A current tobacco or e-cigarette user could never help a current tobacco or e-cigarette user quit.</a:t>
            </a:r>
          </a:p>
          <a:p>
            <a:pPr marL="0" indent="0">
              <a:buNone/>
              <a:defRPr/>
            </a:pPr>
            <a:endParaRPr lang="en-US" sz="2000" dirty="0">
              <a:solidFill>
                <a:srgbClr val="004B87"/>
              </a:solidFill>
              <a:latin typeface="Arial Narrow" panose="020B0606020202030204" pitchFamily="34" charset="0"/>
              <a:cs typeface="Mission Gothic Regular"/>
            </a:endParaRPr>
          </a:p>
          <a:p>
            <a:pPr marL="0" indent="0">
              <a:buNone/>
              <a:defRPr/>
            </a:pPr>
            <a:r>
              <a:rPr lang="en-US" sz="2000" dirty="0">
                <a:solidFill>
                  <a:srgbClr val="004B87"/>
                </a:solidFill>
                <a:latin typeface="Arial Narrow" panose="020B0606020202030204" pitchFamily="34" charset="0"/>
                <a:cs typeface="Mission Gothic Regular"/>
              </a:rPr>
              <a:t>___  A person who has never used tobacco or e-cigarettes could never be helpful to a current tobacco or e-cigarette user.</a:t>
            </a:r>
          </a:p>
          <a:p>
            <a:endParaRPr lang="en-US" dirty="0"/>
          </a:p>
        </p:txBody>
      </p:sp>
      <p:sp>
        <p:nvSpPr>
          <p:cNvPr id="5" name="TextBox 4"/>
          <p:cNvSpPr txBox="1"/>
          <p:nvPr/>
        </p:nvSpPr>
        <p:spPr>
          <a:xfrm>
            <a:off x="4581404" y="2057400"/>
            <a:ext cx="319852" cy="369332"/>
          </a:xfrm>
          <a:prstGeom prst="rect">
            <a:avLst/>
          </a:prstGeom>
          <a:noFill/>
        </p:spPr>
        <p:txBody>
          <a:bodyPr wrap="square" rtlCol="0">
            <a:spAutoFit/>
          </a:bodyPr>
          <a:lstStyle/>
          <a:p>
            <a:r>
              <a:rPr lang="en-US" dirty="0">
                <a:solidFill>
                  <a:schemeClr val="accent2"/>
                </a:solidFill>
                <a:latin typeface="Mission Gothic Black"/>
                <a:cs typeface="Mission Gothic Black"/>
              </a:rPr>
              <a:t>F</a:t>
            </a:r>
          </a:p>
        </p:txBody>
      </p:sp>
      <p:sp>
        <p:nvSpPr>
          <p:cNvPr id="8" name="TextBox 7"/>
          <p:cNvSpPr txBox="1"/>
          <p:nvPr/>
        </p:nvSpPr>
        <p:spPr>
          <a:xfrm>
            <a:off x="4581404" y="3352800"/>
            <a:ext cx="319852" cy="369332"/>
          </a:xfrm>
          <a:prstGeom prst="rect">
            <a:avLst/>
          </a:prstGeom>
          <a:noFill/>
        </p:spPr>
        <p:txBody>
          <a:bodyPr wrap="square" rtlCol="0">
            <a:spAutoFit/>
          </a:bodyPr>
          <a:lstStyle/>
          <a:p>
            <a:r>
              <a:rPr lang="en-US" dirty="0">
                <a:solidFill>
                  <a:schemeClr val="accent2"/>
                </a:solidFill>
                <a:latin typeface="Mission Gothic Black"/>
                <a:cs typeface="Mission Gothic Black"/>
              </a:rPr>
              <a:t>F</a:t>
            </a:r>
          </a:p>
        </p:txBody>
      </p:sp>
      <p:sp>
        <p:nvSpPr>
          <p:cNvPr id="9" name="TextBox 8"/>
          <p:cNvSpPr txBox="1"/>
          <p:nvPr/>
        </p:nvSpPr>
        <p:spPr>
          <a:xfrm>
            <a:off x="4581404" y="4648200"/>
            <a:ext cx="319852" cy="369332"/>
          </a:xfrm>
          <a:prstGeom prst="rect">
            <a:avLst/>
          </a:prstGeom>
          <a:noFill/>
        </p:spPr>
        <p:txBody>
          <a:bodyPr wrap="square" rtlCol="0">
            <a:spAutoFit/>
          </a:bodyPr>
          <a:lstStyle/>
          <a:p>
            <a:r>
              <a:rPr lang="en-US" dirty="0">
                <a:solidFill>
                  <a:schemeClr val="accent2"/>
                </a:solidFill>
                <a:latin typeface="Mission Gothic Black"/>
                <a:cs typeface="Mission Gothic Black"/>
              </a:rPr>
              <a:t>F</a:t>
            </a:r>
          </a:p>
        </p:txBody>
      </p:sp>
      <p:pic>
        <p:nvPicPr>
          <p:cNvPr id="13" name="Picture 12"/>
          <p:cNvPicPr>
            <a:picLocks noChangeAspect="1"/>
          </p:cNvPicPr>
          <p:nvPr/>
        </p:nvPicPr>
        <p:blipFill>
          <a:blip r:embed="rId2">
            <a:clrChange>
              <a:clrFrom>
                <a:srgbClr val="FFFFFF"/>
              </a:clrFrom>
              <a:clrTo>
                <a:srgbClr val="FFFFFF">
                  <a:alpha val="0"/>
                </a:srgbClr>
              </a:clrTo>
            </a:clrChange>
          </a:blip>
          <a:stretch>
            <a:fillRect/>
          </a:stretch>
        </p:blipFill>
        <p:spPr>
          <a:xfrm>
            <a:off x="457200" y="1546199"/>
            <a:ext cx="3406930" cy="4564476"/>
          </a:xfrm>
          <a:prstGeom prst="rect">
            <a:avLst/>
          </a:prstGeom>
        </p:spPr>
      </p:pic>
    </p:spTree>
    <p:extLst>
      <p:ext uri="{BB962C8B-B14F-4D97-AF65-F5344CB8AC3E}">
        <p14:creationId xmlns:p14="http://schemas.microsoft.com/office/powerpoint/2010/main" val="19660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214"/>
            <a:ext cx="8229600" cy="1143000"/>
          </a:xfrm>
        </p:spPr>
        <p:txBody>
          <a:bodyPr/>
          <a:lstStyle/>
          <a:p>
            <a:r>
              <a:rPr lang="en-US" b="1" dirty="0">
                <a:solidFill>
                  <a:srgbClr val="004B87"/>
                </a:solidFill>
                <a:latin typeface="Arial Narrow" panose="020B0606020202030204" pitchFamily="34" charset="0"/>
                <a:cs typeface="Mission Gothic Black"/>
              </a:rPr>
              <a:t>WHAT PERCENTAGE OF </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TEENS WANT TO QUIT?</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6180667" y="2245439"/>
            <a:ext cx="2506132" cy="3783221"/>
          </a:xfrm>
        </p:spPr>
        <p:txBody>
          <a:bodyPr/>
          <a:lstStyle/>
          <a:p>
            <a:pPr marL="0" indent="0">
              <a:buNone/>
              <a:defRPr/>
            </a:pPr>
            <a:r>
              <a:rPr lang="en-US" sz="4400" b="1" dirty="0">
                <a:solidFill>
                  <a:srgbClr val="004B87"/>
                </a:solidFill>
                <a:latin typeface="Arial Narrow" panose="020B0606020202030204" pitchFamily="34" charset="0"/>
                <a:cs typeface="Mission Gothic Black"/>
              </a:rPr>
              <a:t>___   3%</a:t>
            </a:r>
          </a:p>
          <a:p>
            <a:pPr marL="0" indent="0">
              <a:buNone/>
              <a:defRPr/>
            </a:pPr>
            <a:r>
              <a:rPr lang="en-US" sz="4400" b="1" dirty="0">
                <a:solidFill>
                  <a:srgbClr val="004B87"/>
                </a:solidFill>
                <a:latin typeface="Arial Narrow" panose="020B0606020202030204" pitchFamily="34" charset="0"/>
                <a:cs typeface="Mission Gothic Black"/>
              </a:rPr>
              <a:t>___ 17%</a:t>
            </a:r>
          </a:p>
          <a:p>
            <a:pPr marL="0" indent="0">
              <a:buNone/>
              <a:defRPr/>
            </a:pPr>
            <a:r>
              <a:rPr lang="en-US" sz="4400" b="1" dirty="0">
                <a:solidFill>
                  <a:srgbClr val="004B87"/>
                </a:solidFill>
                <a:latin typeface="Arial Narrow" panose="020B0606020202030204" pitchFamily="34" charset="0"/>
                <a:cs typeface="Mission Gothic Black"/>
              </a:rPr>
              <a:t>___ 38%</a:t>
            </a:r>
          </a:p>
          <a:p>
            <a:pPr marL="0" indent="0">
              <a:buNone/>
              <a:defRPr/>
            </a:pPr>
            <a:r>
              <a:rPr lang="en-US" sz="4400" b="1" dirty="0">
                <a:solidFill>
                  <a:srgbClr val="004B87"/>
                </a:solidFill>
                <a:latin typeface="Arial Narrow" panose="020B0606020202030204" pitchFamily="34" charset="0"/>
                <a:cs typeface="Mission Gothic Black"/>
              </a:rPr>
              <a:t>___ 51%</a:t>
            </a:r>
          </a:p>
          <a:p>
            <a:pPr marL="0" indent="0">
              <a:buNone/>
              <a:defRPr/>
            </a:pPr>
            <a:endParaRPr lang="en-US" sz="2000" dirty="0">
              <a:latin typeface="Mission Gothic Regular"/>
              <a:cs typeface="Mission Gothic Regular"/>
            </a:endParaRPr>
          </a:p>
          <a:p>
            <a:pPr marL="0" indent="0">
              <a:buNone/>
              <a:defRPr/>
            </a:pPr>
            <a:endParaRPr lang="en-US" sz="2000" dirty="0">
              <a:latin typeface="Mission Gothic Regular"/>
              <a:cs typeface="Mission Gothic Regular"/>
            </a:endParaRPr>
          </a:p>
          <a:p>
            <a:pPr marL="0" indent="0">
              <a:buNone/>
              <a:defRPr/>
            </a:pPr>
            <a:endParaRPr lang="en-US" sz="2000" dirty="0">
              <a:latin typeface="Mission Gothic Regular"/>
              <a:cs typeface="Mission Gothic Regular"/>
            </a:endParaRPr>
          </a:p>
          <a:p>
            <a:pPr marL="0" indent="0">
              <a:buNone/>
              <a:defRPr/>
            </a:pPr>
            <a:endParaRPr lang="en-US" sz="2000" dirty="0">
              <a:latin typeface="Mission Gothic Regular"/>
              <a:cs typeface="Mission Gothic Regular"/>
            </a:endParaRPr>
          </a:p>
        </p:txBody>
      </p:sp>
      <p:pic>
        <p:nvPicPr>
          <p:cNvPr id="4" name="Picture 3"/>
          <p:cNvPicPr>
            <a:picLocks noChangeAspect="1"/>
          </p:cNvPicPr>
          <p:nvPr/>
        </p:nvPicPr>
        <p:blipFill>
          <a:blip r:embed="rId3"/>
          <a:stretch>
            <a:fillRect/>
          </a:stretch>
        </p:blipFill>
        <p:spPr>
          <a:xfrm>
            <a:off x="6400800" y="3908920"/>
            <a:ext cx="470370" cy="456258"/>
          </a:xfrm>
          <a:prstGeom prst="rect">
            <a:avLst/>
          </a:prstGeom>
        </p:spPr>
      </p:pic>
      <p:sp>
        <p:nvSpPr>
          <p:cNvPr id="5" name="TextBox 4"/>
          <p:cNvSpPr txBox="1"/>
          <p:nvPr/>
        </p:nvSpPr>
        <p:spPr>
          <a:xfrm>
            <a:off x="340242" y="2022592"/>
            <a:ext cx="5348177" cy="2923877"/>
          </a:xfrm>
          <a:prstGeom prst="rect">
            <a:avLst/>
          </a:prstGeom>
          <a:noFill/>
        </p:spPr>
        <p:txBody>
          <a:bodyPr wrap="square" rtlCol="0">
            <a:spAutoFit/>
          </a:bodyPr>
          <a:lstStyle/>
          <a:p>
            <a:pPr algn="ctr" defTabSz="457200" fontAlgn="base">
              <a:spcBef>
                <a:spcPct val="0"/>
              </a:spcBef>
              <a:spcAft>
                <a:spcPct val="0"/>
              </a:spcAft>
            </a:pPr>
            <a:r>
              <a:rPr lang="en-US" sz="8800" b="1" dirty="0">
                <a:solidFill>
                  <a:srgbClr val="C4D600"/>
                </a:solidFill>
                <a:latin typeface="Arial Narrow" panose="020B0606020202030204" pitchFamily="34" charset="0"/>
                <a:ea typeface="ＭＳ Ｐゴシック" charset="0"/>
                <a:cs typeface="Mission Gothic Black"/>
              </a:rPr>
              <a:t>38% </a:t>
            </a:r>
          </a:p>
          <a:p>
            <a:pPr algn="ctr" defTabSz="457200" fontAlgn="base">
              <a:spcBef>
                <a:spcPct val="0"/>
              </a:spcBef>
              <a:spcAft>
                <a:spcPct val="0"/>
              </a:spcAft>
            </a:pPr>
            <a:r>
              <a:rPr lang="en-US" sz="2400" dirty="0">
                <a:solidFill>
                  <a:srgbClr val="004B87"/>
                </a:solidFill>
                <a:latin typeface="Arial Narrow" panose="020B0606020202030204" pitchFamily="34" charset="0"/>
                <a:ea typeface="ＭＳ Ｐゴシック" charset="0"/>
                <a:cs typeface="Mission Gothic Black"/>
              </a:rPr>
              <a:t>OF MAINE HIGH SCHOOLERS </a:t>
            </a:r>
          </a:p>
          <a:p>
            <a:pPr algn="ctr" defTabSz="457200" fontAlgn="base">
              <a:spcBef>
                <a:spcPct val="0"/>
              </a:spcBef>
              <a:spcAft>
                <a:spcPct val="0"/>
              </a:spcAft>
            </a:pPr>
            <a:r>
              <a:rPr lang="en-US" sz="2400" dirty="0">
                <a:solidFill>
                  <a:srgbClr val="004B87"/>
                </a:solidFill>
                <a:latin typeface="Arial Narrow" panose="020B0606020202030204" pitchFamily="34" charset="0"/>
                <a:ea typeface="ＭＳ Ｐゴシック" charset="0"/>
                <a:cs typeface="Mission Gothic Black"/>
              </a:rPr>
              <a:t>WHO SMOKE</a:t>
            </a:r>
            <a:br>
              <a:rPr lang="en-US" sz="2400" dirty="0">
                <a:solidFill>
                  <a:srgbClr val="004B87"/>
                </a:solidFill>
                <a:latin typeface="Arial Narrow" panose="020B0606020202030204" pitchFamily="34" charset="0"/>
                <a:ea typeface="ＭＳ Ｐゴシック" charset="0"/>
                <a:cs typeface="Mission Gothic Black"/>
              </a:rPr>
            </a:br>
            <a:r>
              <a:rPr lang="en-US" sz="2400" dirty="0">
                <a:solidFill>
                  <a:srgbClr val="004B87"/>
                </a:solidFill>
                <a:latin typeface="Arial Narrow" panose="020B0606020202030204" pitchFamily="34" charset="0"/>
                <a:ea typeface="ＭＳ Ｐゴシック" charset="0"/>
                <a:cs typeface="Mission Gothic Black"/>
              </a:rPr>
              <a:t>“</a:t>
            </a:r>
            <a:r>
              <a:rPr lang="en-US" sz="2400" dirty="0">
                <a:solidFill>
                  <a:srgbClr val="004B87"/>
                </a:solidFill>
                <a:latin typeface="Arial Narrow" panose="020B0606020202030204" pitchFamily="34" charset="0"/>
                <a:ea typeface="ＭＳ Ｐゴシック" charset="0"/>
                <a:cs typeface="Mission Gothic Black Italic"/>
              </a:rPr>
              <a:t>tried quitting ONCE within the </a:t>
            </a:r>
            <a:br>
              <a:rPr lang="en-US" sz="2400" dirty="0">
                <a:solidFill>
                  <a:srgbClr val="004B87"/>
                </a:solidFill>
                <a:latin typeface="Arial Narrow" panose="020B0606020202030204" pitchFamily="34" charset="0"/>
                <a:ea typeface="ＭＳ Ｐゴシック" charset="0"/>
                <a:cs typeface="Mission Gothic Black Italic"/>
              </a:rPr>
            </a:br>
            <a:r>
              <a:rPr lang="en-US" sz="2400" dirty="0">
                <a:solidFill>
                  <a:srgbClr val="004B87"/>
                </a:solidFill>
                <a:latin typeface="Arial Narrow" panose="020B0606020202030204" pitchFamily="34" charset="0"/>
                <a:ea typeface="ＭＳ Ｐゴシック" charset="0"/>
                <a:cs typeface="Mission Gothic Black Italic"/>
              </a:rPr>
              <a:t>past 12 months</a:t>
            </a:r>
            <a:r>
              <a:rPr lang="en-US" sz="2400" dirty="0">
                <a:solidFill>
                  <a:srgbClr val="004B87"/>
                </a:solidFill>
                <a:latin typeface="Arial Narrow" panose="020B0606020202030204" pitchFamily="34" charset="0"/>
                <a:ea typeface="ＭＳ Ｐゴシック" charset="0"/>
                <a:cs typeface="Mission Gothic Black"/>
              </a:rPr>
              <a:t>”</a:t>
            </a:r>
          </a:p>
        </p:txBody>
      </p:sp>
      <p:sp>
        <p:nvSpPr>
          <p:cNvPr id="7" name="Rectangle 6"/>
          <p:cNvSpPr/>
          <p:nvPr/>
        </p:nvSpPr>
        <p:spPr>
          <a:xfrm>
            <a:off x="457200" y="6424484"/>
            <a:ext cx="4572000" cy="246221"/>
          </a:xfrm>
          <a:prstGeom prst="rect">
            <a:avLst/>
          </a:prstGeom>
        </p:spPr>
        <p:txBody>
          <a:bodyPr>
            <a:spAutoFit/>
          </a:bodyPr>
          <a:lstStyle/>
          <a:p>
            <a:pPr defTabSz="457200" fontAlgn="base">
              <a:spcBef>
                <a:spcPct val="0"/>
              </a:spcBef>
              <a:spcAft>
                <a:spcPct val="0"/>
              </a:spcAft>
            </a:pPr>
            <a:r>
              <a:rPr lang="en-US" sz="1000" b="1" dirty="0">
                <a:solidFill>
                  <a:srgbClr val="004B87"/>
                </a:solidFill>
                <a:latin typeface="Arial Narrow" panose="020B0606020202030204" pitchFamily="34" charset="0"/>
                <a:ea typeface="ＭＳ Ｐゴシック" charset="0"/>
              </a:rPr>
              <a:t>2021 Maine MIYHS</a:t>
            </a:r>
          </a:p>
        </p:txBody>
      </p:sp>
    </p:spTree>
    <p:extLst>
      <p:ext uri="{BB962C8B-B14F-4D97-AF65-F5344CB8AC3E}">
        <p14:creationId xmlns:p14="http://schemas.microsoft.com/office/powerpoint/2010/main" val="17675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ACTIVITY —</a:t>
            </a:r>
            <a:br>
              <a:rPr lang="en-US" sz="2000" b="1" dirty="0">
                <a:solidFill>
                  <a:schemeClr val="tx2"/>
                </a:solidFill>
                <a:latin typeface="Arial Narrow" panose="020B0606020202030204" pitchFamily="34" charset="0"/>
                <a:cs typeface="Mission Gothic Black"/>
              </a:rPr>
            </a:br>
            <a:r>
              <a:rPr lang="en-US" sz="4000" b="1" dirty="0">
                <a:solidFill>
                  <a:srgbClr val="004B87"/>
                </a:solidFill>
                <a:latin typeface="Arial Narrow" panose="020B0606020202030204" pitchFamily="34" charset="0"/>
                <a:cs typeface="Mission Gothic Black"/>
              </a:rPr>
              <a:t>SOMEONE IN YOUR LIFE</a:t>
            </a:r>
            <a:endParaRPr lang="en-US" sz="4000" b="1" dirty="0">
              <a:solidFill>
                <a:srgbClr val="004B87"/>
              </a:solidFill>
              <a:latin typeface="Arial Narrow" panose="020B0606020202030204" pitchFamily="34" charset="0"/>
            </a:endParaRPr>
          </a:p>
        </p:txBody>
      </p:sp>
      <p:sp>
        <p:nvSpPr>
          <p:cNvPr id="27" name="TextBox 26"/>
          <p:cNvSpPr txBox="1"/>
          <p:nvPr/>
        </p:nvSpPr>
        <p:spPr>
          <a:xfrm>
            <a:off x="964642" y="1627934"/>
            <a:ext cx="7214717" cy="3724096"/>
          </a:xfrm>
          <a:prstGeom prst="rect">
            <a:avLst/>
          </a:prstGeom>
          <a:noFill/>
        </p:spPr>
        <p:txBody>
          <a:bodyPr wrap="square" rtlCol="0">
            <a:spAutoFit/>
          </a:bodyPr>
          <a:lstStyle/>
          <a:p>
            <a:pPr marL="457200" indent="-457200" eaLnBrk="0" hangingPunct="0">
              <a:spcBef>
                <a:spcPts val="3000"/>
              </a:spcBef>
              <a:buClr>
                <a:srgbClr val="004B87"/>
              </a:buClr>
              <a:buFont typeface="+mj-ea"/>
              <a:buAutoNum type="circleNumDbPlain"/>
            </a:pPr>
            <a:r>
              <a:rPr lang="en-US" altLang="en-US" sz="2800" dirty="0">
                <a:solidFill>
                  <a:srgbClr val="004B87"/>
                </a:solidFill>
                <a:latin typeface="Arial Narrow" panose="020B0606020202030204" pitchFamily="34" charset="0"/>
                <a:ea typeface="MS PGothic" pitchFamily="34" charset="-128"/>
                <a:cs typeface="Mission Gothic Bold"/>
              </a:rPr>
              <a:t>Think about someone in your life who uses tobacco or vape products.</a:t>
            </a:r>
          </a:p>
          <a:p>
            <a:pPr marL="457200" indent="-457200" eaLnBrk="0" hangingPunct="0">
              <a:spcBef>
                <a:spcPts val="3000"/>
              </a:spcBef>
              <a:buClr>
                <a:srgbClr val="004B87"/>
              </a:buClr>
              <a:buFont typeface="+mj-ea"/>
              <a:buAutoNum type="circleNumDbPlain"/>
            </a:pPr>
            <a:r>
              <a:rPr lang="en-US" altLang="en-US" sz="2800" dirty="0">
                <a:solidFill>
                  <a:srgbClr val="004B87"/>
                </a:solidFill>
                <a:latin typeface="Arial Narrow" panose="020B0606020202030204" pitchFamily="34" charset="0"/>
                <a:ea typeface="MS PGothic" pitchFamily="34" charset="-128"/>
                <a:cs typeface="Mission Gothic Bold"/>
              </a:rPr>
              <a:t>What might motivate you to have a conversation about that person’s nicotine use? </a:t>
            </a:r>
          </a:p>
          <a:p>
            <a:pPr marL="457200" indent="-457200" eaLnBrk="0" hangingPunct="0">
              <a:spcBef>
                <a:spcPts val="3000"/>
              </a:spcBef>
              <a:buClr>
                <a:srgbClr val="004B87"/>
              </a:buClr>
              <a:buFont typeface="+mj-ea"/>
              <a:buAutoNum type="circleNumDbPlain"/>
            </a:pPr>
            <a:r>
              <a:rPr lang="en-US" altLang="en-US" sz="2800" dirty="0">
                <a:solidFill>
                  <a:srgbClr val="004B87"/>
                </a:solidFill>
                <a:latin typeface="Arial Narrow" panose="020B0606020202030204" pitchFamily="34" charset="0"/>
                <a:ea typeface="MS PGothic" pitchFamily="34" charset="-128"/>
                <a:cs typeface="Mission Gothic Bold"/>
              </a:rPr>
              <a:t>What might discourage you from having a conversation?</a:t>
            </a:r>
          </a:p>
          <a:p>
            <a:pPr>
              <a:buClr>
                <a:srgbClr val="004B87"/>
              </a:buClr>
            </a:pPr>
            <a:endParaRPr lang="en-US" dirty="0"/>
          </a:p>
        </p:txBody>
      </p:sp>
      <p:pic>
        <p:nvPicPr>
          <p:cNvPr id="7" name="Picture 6" descr="activityicon.t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365717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a:latin typeface="Arial Narrow" panose="020B0606020202030204" pitchFamily="34" charset="0"/>
                <a:cs typeface="Mission Gothic Black"/>
              </a:rPr>
              <a:t>LESSON TWO</a:t>
            </a: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a:latin typeface="Arial Narrow" panose="020B0606020202030204" pitchFamily="34" charset="0"/>
                <a:ea typeface="+mn-ea"/>
                <a:cs typeface="Mission Gothic Bold Italic"/>
              </a:rPr>
              <a:t>Understanding Tobacco &amp; Nicotine</a:t>
            </a:r>
          </a:p>
        </p:txBody>
      </p:sp>
    </p:spTree>
    <p:extLst>
      <p:ext uri="{BB962C8B-B14F-4D97-AF65-F5344CB8AC3E}">
        <p14:creationId xmlns:p14="http://schemas.microsoft.com/office/powerpoint/2010/main" val="376641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47164"/>
            <a:ext cx="8229600" cy="570473"/>
          </a:xfrm>
        </p:spPr>
        <p:txBody>
          <a:bodyPr/>
          <a:lstStyle/>
          <a:p>
            <a:r>
              <a:rPr lang="en-US" b="1" dirty="0">
                <a:solidFill>
                  <a:srgbClr val="004B87"/>
                </a:solidFill>
                <a:latin typeface="Arial Narrow" panose="020B0606020202030204" pitchFamily="34" charset="0"/>
              </a:rPr>
              <a:t>WHY DO PEOPLE USE </a:t>
            </a:r>
            <a:br>
              <a:rPr lang="en-US" b="1" dirty="0">
                <a:solidFill>
                  <a:srgbClr val="004B87"/>
                </a:solidFill>
                <a:latin typeface="Arial Narrow" panose="020B0606020202030204" pitchFamily="34" charset="0"/>
              </a:rPr>
            </a:br>
            <a:r>
              <a:rPr lang="en-US" b="1" dirty="0">
                <a:solidFill>
                  <a:srgbClr val="004B87"/>
                </a:solidFill>
                <a:latin typeface="Arial Narrow" panose="020B0606020202030204" pitchFamily="34" charset="0"/>
              </a:rPr>
              <a:t>TOBACCO &amp; NICOTINE?</a:t>
            </a:r>
          </a:p>
        </p:txBody>
      </p:sp>
      <p:sp>
        <p:nvSpPr>
          <p:cNvPr id="5" name="Content Placeholder 2"/>
          <p:cNvSpPr>
            <a:spLocks noGrp="1"/>
          </p:cNvSpPr>
          <p:nvPr>
            <p:ph idx="1"/>
          </p:nvPr>
        </p:nvSpPr>
        <p:spPr>
          <a:xfrm>
            <a:off x="217872" y="1981200"/>
            <a:ext cx="8892790" cy="1752600"/>
          </a:xfrm>
        </p:spPr>
        <p:txBody>
          <a:bodyPr/>
          <a:lstStyle/>
          <a:p>
            <a:pPr marL="0" indent="0" eaLnBrk="0" hangingPunct="0">
              <a:spcBef>
                <a:spcPts val="600"/>
              </a:spcBef>
              <a:spcAft>
                <a:spcPts val="600"/>
              </a:spcAft>
              <a:buNone/>
            </a:pPr>
            <a:r>
              <a:rPr lang="en-US" altLang="en-US" b="1" dirty="0">
                <a:solidFill>
                  <a:srgbClr val="004B87"/>
                </a:solidFill>
                <a:latin typeface="Arial Narrow" panose="020B0606020202030204" pitchFamily="34" charset="0"/>
                <a:ea typeface="MS PGothic" pitchFamily="34" charset="-128"/>
                <a:cs typeface="Mission Gothic Regular Italic"/>
              </a:rPr>
              <a:t>Why do people start? </a:t>
            </a:r>
          </a:p>
          <a:p>
            <a:pPr marL="0" indent="0" eaLnBrk="0" hangingPunct="0">
              <a:spcBef>
                <a:spcPts val="600"/>
              </a:spcBef>
              <a:spcAft>
                <a:spcPts val="600"/>
              </a:spcAft>
              <a:buNone/>
            </a:pPr>
            <a:r>
              <a:rPr lang="en-US" dirty="0">
                <a:solidFill>
                  <a:srgbClr val="004B87"/>
                </a:solidFill>
                <a:latin typeface="Arial Narrow" panose="020B0606020202030204" pitchFamily="34" charset="0"/>
                <a:ea typeface="MS PGothic" pitchFamily="34" charset="-128"/>
                <a:cs typeface="Mission Gothic Regular Italic"/>
              </a:rPr>
              <a:t>What are some reasons you think people might start to use tobacco or nicotine?</a:t>
            </a:r>
          </a:p>
          <a:p>
            <a:pPr eaLnBrk="0" hangingPunct="0">
              <a:spcBef>
                <a:spcPts val="600"/>
              </a:spcBef>
              <a:spcAft>
                <a:spcPts val="600"/>
              </a:spcAft>
            </a:pPr>
            <a:endParaRPr lang="en-US" dirty="0">
              <a:solidFill>
                <a:srgbClr val="004B87"/>
              </a:solidFill>
              <a:latin typeface="Arial Narrow" panose="020B0606020202030204" pitchFamily="34" charset="0"/>
              <a:ea typeface="MS PGothic" pitchFamily="34" charset="-128"/>
              <a:cs typeface="Mission Gothic Regular Italic"/>
            </a:endParaRPr>
          </a:p>
          <a:p>
            <a:pPr marL="0" indent="0" eaLnBrk="0" hangingPunct="0">
              <a:spcBef>
                <a:spcPts val="600"/>
              </a:spcBef>
              <a:spcAft>
                <a:spcPts val="600"/>
              </a:spcAft>
              <a:buNone/>
            </a:pPr>
            <a:endParaRPr lang="en-US" dirty="0">
              <a:solidFill>
                <a:srgbClr val="004B87"/>
              </a:solidFill>
              <a:latin typeface="Arial Narrow" panose="020B0606020202030204" pitchFamily="34" charset="0"/>
              <a:ea typeface="MS PGothic" pitchFamily="34" charset="-128"/>
              <a:cs typeface="Mission Gothic Regular Italic"/>
            </a:endParaRPr>
          </a:p>
        </p:txBody>
      </p:sp>
      <p:sp>
        <p:nvSpPr>
          <p:cNvPr id="6" name="Content Placeholder 2"/>
          <p:cNvSpPr txBox="1">
            <a:spLocks/>
          </p:cNvSpPr>
          <p:nvPr/>
        </p:nvSpPr>
        <p:spPr bwMode="auto">
          <a:xfrm>
            <a:off x="125605" y="3886200"/>
            <a:ext cx="889279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0" hangingPunct="0">
              <a:spcBef>
                <a:spcPts val="600"/>
              </a:spcBef>
              <a:spcAft>
                <a:spcPts val="600"/>
              </a:spcAft>
              <a:buNone/>
            </a:pPr>
            <a:r>
              <a:rPr lang="en-US" dirty="0">
                <a:solidFill>
                  <a:srgbClr val="004B87"/>
                </a:solidFill>
                <a:latin typeface="Arial Narrow" panose="020B0606020202030204" pitchFamily="34" charset="0"/>
                <a:ea typeface="MS PGothic" pitchFamily="34" charset="-128"/>
                <a:cs typeface="Mission Gothic Regular Italic"/>
              </a:rPr>
              <a:t>Examples: Stress, peer-pressure, general curiosity, family or friends use products, flavors, or social media influencers</a:t>
            </a:r>
            <a:br>
              <a:rPr lang="en-US" dirty="0">
                <a:solidFill>
                  <a:srgbClr val="004B87"/>
                </a:solidFill>
                <a:latin typeface="Arial Narrow" panose="020B0606020202030204" pitchFamily="34" charset="0"/>
                <a:ea typeface="MS PGothic" pitchFamily="34" charset="-128"/>
                <a:cs typeface="Mission Gothic Regular Italic"/>
              </a:rPr>
            </a:br>
            <a:endParaRPr lang="en-US" dirty="0">
              <a:solidFill>
                <a:srgbClr val="004B87"/>
              </a:solidFill>
              <a:latin typeface="Arial Narrow" panose="020B0606020202030204" pitchFamily="34" charset="0"/>
              <a:ea typeface="MS PGothic" pitchFamily="34" charset="-128"/>
              <a:cs typeface="Mission Gothic Regular Italic"/>
            </a:endParaRPr>
          </a:p>
          <a:p>
            <a:pPr marL="0" indent="0" algn="ctr" eaLnBrk="0" hangingPunct="0">
              <a:spcBef>
                <a:spcPts val="600"/>
              </a:spcBef>
              <a:spcAft>
                <a:spcPts val="600"/>
              </a:spcAft>
              <a:buFont typeface="Arial" charset="0"/>
              <a:buNone/>
            </a:pPr>
            <a:r>
              <a:rPr lang="en-US" b="1" dirty="0">
                <a:solidFill>
                  <a:srgbClr val="004B87"/>
                </a:solidFill>
                <a:latin typeface="Arial Narrow" panose="020B0606020202030204" pitchFamily="34" charset="0"/>
                <a:ea typeface="MS PGothic" pitchFamily="34" charset="-128"/>
                <a:cs typeface="Mission Gothic Regular Italic"/>
              </a:rPr>
              <a:t>Can you think of any other reasons?</a:t>
            </a:r>
          </a:p>
        </p:txBody>
      </p:sp>
    </p:spTree>
    <p:extLst>
      <p:ext uri="{BB962C8B-B14F-4D97-AF65-F5344CB8AC3E}">
        <p14:creationId xmlns:p14="http://schemas.microsoft.com/office/powerpoint/2010/main" val="264582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467" y="381000"/>
            <a:ext cx="8229600" cy="570473"/>
          </a:xfrm>
        </p:spPr>
        <p:txBody>
          <a:bodyPr/>
          <a:lstStyle/>
          <a:p>
            <a:r>
              <a:rPr lang="en-US" b="1" dirty="0">
                <a:solidFill>
                  <a:srgbClr val="004B87"/>
                </a:solidFill>
                <a:latin typeface="Arial Narrow" panose="020B0606020202030204" pitchFamily="34" charset="0"/>
              </a:rPr>
              <a:t>DID YOU KNOW?</a:t>
            </a:r>
          </a:p>
        </p:txBody>
      </p:sp>
      <p:sp>
        <p:nvSpPr>
          <p:cNvPr id="6" name="Content Placeholder 2"/>
          <p:cNvSpPr>
            <a:spLocks noGrp="1"/>
          </p:cNvSpPr>
          <p:nvPr>
            <p:ph idx="1"/>
          </p:nvPr>
        </p:nvSpPr>
        <p:spPr>
          <a:xfrm>
            <a:off x="217872" y="1981200"/>
            <a:ext cx="8892790" cy="990600"/>
          </a:xfrm>
        </p:spPr>
        <p:txBody>
          <a:bodyPr/>
          <a:lstStyle/>
          <a:p>
            <a:pPr marL="0" indent="0" eaLnBrk="0" hangingPunct="0">
              <a:spcBef>
                <a:spcPts val="600"/>
              </a:spcBef>
              <a:spcAft>
                <a:spcPts val="600"/>
              </a:spcAft>
              <a:buNone/>
            </a:pPr>
            <a:r>
              <a:rPr lang="en-US" altLang="en-US" b="1" dirty="0">
                <a:solidFill>
                  <a:srgbClr val="004B87"/>
                </a:solidFill>
                <a:latin typeface="Arial Narrow" panose="020B0606020202030204" pitchFamily="34" charset="0"/>
                <a:ea typeface="MS PGothic" pitchFamily="34" charset="-128"/>
                <a:cs typeface="Mission Gothic Regular Italic"/>
              </a:rPr>
              <a:t>Some populations have been targeted by Big Tobacco</a:t>
            </a:r>
          </a:p>
          <a:p>
            <a:pPr marL="0" indent="0" eaLnBrk="0" hangingPunct="0">
              <a:spcBef>
                <a:spcPts val="600"/>
              </a:spcBef>
              <a:spcAft>
                <a:spcPts val="600"/>
              </a:spcAft>
              <a:buNone/>
            </a:pPr>
            <a:endParaRPr lang="en-US" dirty="0">
              <a:solidFill>
                <a:srgbClr val="004B87"/>
              </a:solidFill>
              <a:latin typeface="Arial Narrow" panose="020B0606020202030204" pitchFamily="34" charset="0"/>
              <a:ea typeface="MS PGothic" pitchFamily="34" charset="-128"/>
              <a:cs typeface="Mission Gothic Regular Italic"/>
            </a:endParaRPr>
          </a:p>
          <a:p>
            <a:pPr marL="0" indent="0" eaLnBrk="0" hangingPunct="0">
              <a:spcBef>
                <a:spcPts val="600"/>
              </a:spcBef>
              <a:spcAft>
                <a:spcPts val="600"/>
              </a:spcAft>
              <a:buNone/>
            </a:pPr>
            <a:r>
              <a:rPr lang="en-US" dirty="0">
                <a:solidFill>
                  <a:srgbClr val="004B87"/>
                </a:solidFill>
                <a:latin typeface="Arial Narrow" panose="020B0606020202030204" pitchFamily="34" charset="0"/>
                <a:ea typeface="MS PGothic" pitchFamily="34" charset="-128"/>
                <a:cs typeface="Mission Gothic Regular Italic"/>
              </a:rPr>
              <a:t>There are groups of people who have been </a:t>
            </a:r>
            <a:r>
              <a:rPr lang="en-US" b="1" dirty="0">
                <a:solidFill>
                  <a:srgbClr val="004B87"/>
                </a:solidFill>
                <a:latin typeface="Arial Narrow" panose="020B0606020202030204" pitchFamily="34" charset="0"/>
                <a:ea typeface="MS PGothic" pitchFamily="34" charset="-128"/>
                <a:cs typeface="Mission Gothic Regular Italic"/>
              </a:rPr>
              <a:t>specifically targeted by Big Tobacco companies </a:t>
            </a:r>
            <a:r>
              <a:rPr lang="en-US" dirty="0">
                <a:solidFill>
                  <a:srgbClr val="004B87"/>
                </a:solidFill>
                <a:latin typeface="Arial Narrow" panose="020B0606020202030204" pitchFamily="34" charset="0"/>
                <a:ea typeface="MS PGothic" pitchFamily="34" charset="-128"/>
                <a:cs typeface="Mission Gothic Regular Italic"/>
              </a:rPr>
              <a:t>and in turn have a higher rate of use after decades of marketing and messaging. </a:t>
            </a:r>
          </a:p>
          <a:p>
            <a:pPr marL="0" indent="0" eaLnBrk="0" hangingPunct="0">
              <a:spcBef>
                <a:spcPts val="600"/>
              </a:spcBef>
              <a:spcAft>
                <a:spcPts val="600"/>
              </a:spcAft>
              <a:buNone/>
            </a:pPr>
            <a:endParaRPr lang="en-US" dirty="0">
              <a:solidFill>
                <a:srgbClr val="004B87"/>
              </a:solidFill>
              <a:latin typeface="Arial Narrow" panose="020B0606020202030204" pitchFamily="34" charset="0"/>
              <a:ea typeface="MS PGothic" pitchFamily="34" charset="-128"/>
              <a:cs typeface="Mission Gothic Regular Italic"/>
            </a:endParaRPr>
          </a:p>
          <a:p>
            <a:pPr marL="0" indent="0" eaLnBrk="0" hangingPunct="0">
              <a:spcBef>
                <a:spcPts val="600"/>
              </a:spcBef>
              <a:spcAft>
                <a:spcPts val="600"/>
              </a:spcAft>
              <a:buNone/>
            </a:pPr>
            <a:endParaRPr lang="en-US" dirty="0">
              <a:solidFill>
                <a:srgbClr val="004B87"/>
              </a:solidFill>
              <a:latin typeface="Arial Narrow" panose="020B0606020202030204" pitchFamily="34" charset="0"/>
              <a:ea typeface="MS PGothic" pitchFamily="34" charset="-128"/>
              <a:cs typeface="Mission Gothic Regular Italic"/>
            </a:endParaRPr>
          </a:p>
          <a:p>
            <a:pPr marL="0" indent="0" eaLnBrk="0" hangingPunct="0">
              <a:spcBef>
                <a:spcPts val="600"/>
              </a:spcBef>
              <a:spcAft>
                <a:spcPts val="600"/>
              </a:spcAft>
              <a:buNone/>
            </a:pPr>
            <a:endParaRPr lang="en-US" dirty="0">
              <a:solidFill>
                <a:srgbClr val="004B87"/>
              </a:solidFill>
              <a:latin typeface="Arial Narrow" panose="020B0606020202030204" pitchFamily="34" charset="0"/>
              <a:ea typeface="MS PGothic" pitchFamily="34" charset="-128"/>
              <a:cs typeface="Mission Gothic Regular Italic"/>
            </a:endParaRPr>
          </a:p>
          <a:p>
            <a:pPr marL="0" indent="0" eaLnBrk="0" hangingPunct="0">
              <a:spcBef>
                <a:spcPts val="600"/>
              </a:spcBef>
              <a:spcAft>
                <a:spcPts val="600"/>
              </a:spcAft>
              <a:buNone/>
            </a:pPr>
            <a:endParaRPr lang="en-US" dirty="0">
              <a:solidFill>
                <a:srgbClr val="004B87"/>
              </a:solidFill>
              <a:latin typeface="Arial Narrow" panose="020B0606020202030204" pitchFamily="34" charset="0"/>
              <a:ea typeface="MS PGothic" pitchFamily="34" charset="-128"/>
              <a:cs typeface="Mission Gothic Regular Italic"/>
            </a:endParaRPr>
          </a:p>
          <a:p>
            <a:pPr eaLnBrk="0" hangingPunct="0">
              <a:spcBef>
                <a:spcPts val="600"/>
              </a:spcBef>
              <a:spcAft>
                <a:spcPts val="600"/>
              </a:spcAft>
            </a:pPr>
            <a:endParaRPr lang="en-US" dirty="0">
              <a:solidFill>
                <a:srgbClr val="004B87"/>
              </a:solidFill>
              <a:latin typeface="Arial Narrow" panose="020B0606020202030204" pitchFamily="34" charset="0"/>
              <a:ea typeface="MS PGothic" pitchFamily="34" charset="-128"/>
              <a:cs typeface="Mission Gothic Regular Italic"/>
            </a:endParaRPr>
          </a:p>
          <a:p>
            <a:pPr marL="0" indent="0" eaLnBrk="0" hangingPunct="0">
              <a:spcBef>
                <a:spcPts val="600"/>
              </a:spcBef>
              <a:spcAft>
                <a:spcPts val="600"/>
              </a:spcAft>
              <a:buNone/>
            </a:pPr>
            <a:endParaRPr lang="en-US" dirty="0">
              <a:solidFill>
                <a:srgbClr val="004B87"/>
              </a:solidFill>
              <a:latin typeface="Arial Narrow" panose="020B0606020202030204" pitchFamily="34" charset="0"/>
              <a:ea typeface="MS PGothic" pitchFamily="34" charset="-128"/>
              <a:cs typeface="Mission Gothic Regular Italic"/>
            </a:endParaRPr>
          </a:p>
        </p:txBody>
      </p:sp>
    </p:spTree>
    <p:extLst>
      <p:ext uri="{BB962C8B-B14F-4D97-AF65-F5344CB8AC3E}">
        <p14:creationId xmlns:p14="http://schemas.microsoft.com/office/powerpoint/2010/main" val="27656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164" y="274638"/>
            <a:ext cx="7669236" cy="1143000"/>
          </a:xfrm>
        </p:spPr>
        <p:txBody>
          <a:bodyPr/>
          <a:lstStyle/>
          <a:p>
            <a:r>
              <a:rPr lang="en-US" sz="2000" b="1" dirty="0">
                <a:solidFill>
                  <a:srgbClr val="C4D600"/>
                </a:solidFill>
                <a:latin typeface="Arial Narrow" panose="020B0606020202030204" pitchFamily="34" charset="0"/>
                <a:cs typeface="Mission Gothic Black"/>
              </a:rPr>
              <a:t>— ACTIVITY —</a:t>
            </a:r>
            <a:br>
              <a:rPr lang="en-US" sz="2000" b="1" dirty="0">
                <a:solidFill>
                  <a:schemeClr val="tx2"/>
                </a:solidFill>
                <a:latin typeface="Arial Narrow" panose="020B0606020202030204" pitchFamily="34" charset="0"/>
                <a:cs typeface="Mission Gothic Black"/>
              </a:rPr>
            </a:br>
            <a:r>
              <a:rPr lang="en-US" sz="3600" b="1" dirty="0">
                <a:solidFill>
                  <a:schemeClr val="tx2"/>
                </a:solidFill>
                <a:latin typeface="Arial Narrow" panose="020B0606020202030204" pitchFamily="34" charset="0"/>
                <a:cs typeface="Mission Gothic Black"/>
              </a:rPr>
              <a:t> </a:t>
            </a:r>
            <a:r>
              <a:rPr lang="en-US" sz="3600" b="1" dirty="0">
                <a:solidFill>
                  <a:srgbClr val="004B87"/>
                </a:solidFill>
                <a:latin typeface="Arial Narrow" panose="020B0606020202030204" pitchFamily="34" charset="0"/>
                <a:cs typeface="Mission Gothic Black"/>
              </a:rPr>
              <a:t>TOBACCO &amp; VAPING </a:t>
            </a:r>
            <a:br>
              <a:rPr lang="en-US" sz="3600" b="1" dirty="0">
                <a:solidFill>
                  <a:srgbClr val="004B87"/>
                </a:solidFill>
                <a:latin typeface="Arial Narrow" panose="020B0606020202030204" pitchFamily="34" charset="0"/>
                <a:cs typeface="Mission Gothic Black"/>
              </a:rPr>
            </a:br>
            <a:r>
              <a:rPr lang="en-US" sz="3600" b="1" dirty="0">
                <a:solidFill>
                  <a:srgbClr val="004B87"/>
                </a:solidFill>
                <a:latin typeface="Arial Narrow" panose="020B0606020202030204" pitchFamily="34" charset="0"/>
                <a:cs typeface="Mission Gothic Black"/>
              </a:rPr>
              <a:t>FACTS HOT POTATO </a:t>
            </a:r>
            <a:endParaRPr lang="en-US" sz="3600" b="1" dirty="0">
              <a:solidFill>
                <a:srgbClr val="004B87"/>
              </a:solidFill>
              <a:latin typeface="Arial Narrow" panose="020B0606020202030204" pitchFamily="34" charset="0"/>
            </a:endParaRPr>
          </a:p>
        </p:txBody>
      </p:sp>
      <p:pic>
        <p:nvPicPr>
          <p:cNvPr id="10" name="Picture 9"/>
          <p:cNvPicPr>
            <a:picLocks noChangeAspect="1"/>
          </p:cNvPicPr>
          <p:nvPr/>
        </p:nvPicPr>
        <p:blipFill>
          <a:blip r:embed="rId3"/>
          <a:stretch>
            <a:fillRect/>
          </a:stretch>
        </p:blipFill>
        <p:spPr>
          <a:xfrm>
            <a:off x="2764164" y="3595609"/>
            <a:ext cx="3751204" cy="2705924"/>
          </a:xfrm>
          <a:prstGeom prst="rect">
            <a:avLst/>
          </a:prstGeom>
        </p:spPr>
      </p:pic>
      <p:pic>
        <p:nvPicPr>
          <p:cNvPr id="11" name="Picture 10"/>
          <p:cNvPicPr>
            <a:picLocks noChangeAspect="1"/>
          </p:cNvPicPr>
          <p:nvPr/>
        </p:nvPicPr>
        <p:blipFill>
          <a:blip r:embed="rId4"/>
          <a:stretch>
            <a:fillRect/>
          </a:stretch>
        </p:blipFill>
        <p:spPr>
          <a:xfrm>
            <a:off x="3102495" y="1701225"/>
            <a:ext cx="3074543" cy="1809525"/>
          </a:xfrm>
          <a:prstGeom prst="rect">
            <a:avLst/>
          </a:prstGeom>
        </p:spPr>
      </p:pic>
      <p:pic>
        <p:nvPicPr>
          <p:cNvPr id="6" name="Picture 5" descr="activityicon.tif"/>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92" y="145026"/>
            <a:ext cx="1435768" cy="1435768"/>
          </a:xfrm>
          <a:prstGeom prst="rect">
            <a:avLst/>
          </a:prstGeom>
        </p:spPr>
      </p:pic>
    </p:spTree>
    <p:extLst>
      <p:ext uri="{BB962C8B-B14F-4D97-AF65-F5344CB8AC3E}">
        <p14:creationId xmlns:p14="http://schemas.microsoft.com/office/powerpoint/2010/main" val="10599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164"/>
            <a:ext cx="8229600" cy="570473"/>
          </a:xfrm>
        </p:spPr>
        <p:txBody>
          <a:bodyPr/>
          <a:lstStyle/>
          <a:p>
            <a:r>
              <a:rPr lang="en-US" b="1" dirty="0">
                <a:solidFill>
                  <a:srgbClr val="004B87"/>
                </a:solidFill>
                <a:latin typeface="Arial Narrow" panose="020B0606020202030204" pitchFamily="34" charset="0"/>
                <a:cs typeface="Mission Gothic Black"/>
              </a:rPr>
              <a:t>NICOTINE DEPENDENCE: </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WHEN DOES IT BEGIN?</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1474731" y="2220148"/>
            <a:ext cx="3172530" cy="3236148"/>
          </a:xfrm>
        </p:spPr>
        <p:txBody>
          <a:bodyPr/>
          <a:lstStyle/>
          <a:p>
            <a:pPr marL="0" indent="0" algn="ctr">
              <a:buNone/>
              <a:defRPr/>
            </a:pPr>
            <a:r>
              <a:rPr lang="en-US" dirty="0">
                <a:solidFill>
                  <a:srgbClr val="004B87"/>
                </a:solidFill>
                <a:latin typeface="Arial Narrow" panose="020B0606020202030204" pitchFamily="34" charset="0"/>
                <a:cs typeface="Mission Gothic Black"/>
              </a:rPr>
              <a:t>NEARLY</a:t>
            </a:r>
            <a:r>
              <a:rPr lang="en-US" dirty="0">
                <a:solidFill>
                  <a:schemeClr val="tx2"/>
                </a:solidFill>
                <a:latin typeface="Arial Narrow" panose="020B0606020202030204" pitchFamily="34" charset="0"/>
                <a:cs typeface="Mission Gothic Black"/>
              </a:rPr>
              <a:t> </a:t>
            </a:r>
            <a:br>
              <a:rPr lang="en-US" dirty="0">
                <a:solidFill>
                  <a:schemeClr val="tx2"/>
                </a:solidFill>
                <a:latin typeface="Arial Narrow" panose="020B0606020202030204" pitchFamily="34" charset="0"/>
                <a:cs typeface="Mission Gothic Black"/>
              </a:rPr>
            </a:br>
            <a:r>
              <a:rPr lang="en-US" sz="4400" b="1" dirty="0">
                <a:solidFill>
                  <a:srgbClr val="C4D600"/>
                </a:solidFill>
                <a:latin typeface="Arial Narrow" panose="020B0606020202030204" pitchFamily="34" charset="0"/>
                <a:cs typeface="Mission Gothic Black"/>
              </a:rPr>
              <a:t>9 out of 10 </a:t>
            </a:r>
            <a:r>
              <a:rPr lang="en-US" dirty="0">
                <a:solidFill>
                  <a:srgbClr val="004B87"/>
                </a:solidFill>
                <a:latin typeface="Arial Narrow" panose="020B0606020202030204" pitchFamily="34" charset="0"/>
                <a:cs typeface="Mission Gothic Black"/>
              </a:rPr>
              <a:t>TEENS START</a:t>
            </a:r>
          </a:p>
          <a:p>
            <a:pPr marL="0" indent="0" algn="ctr">
              <a:buNone/>
              <a:defRPr/>
            </a:pPr>
            <a:r>
              <a:rPr lang="en-US" dirty="0">
                <a:solidFill>
                  <a:srgbClr val="004B87"/>
                </a:solidFill>
                <a:latin typeface="Arial Narrow" panose="020B0606020202030204" pitchFamily="34" charset="0"/>
                <a:cs typeface="Mission Gothic Black"/>
              </a:rPr>
              <a:t>SMOKING BEFORE AGE?</a:t>
            </a:r>
          </a:p>
        </p:txBody>
      </p:sp>
      <p:sp>
        <p:nvSpPr>
          <p:cNvPr id="4" name="TextBox 3"/>
          <p:cNvSpPr txBox="1"/>
          <p:nvPr/>
        </p:nvSpPr>
        <p:spPr>
          <a:xfrm>
            <a:off x="5446889" y="2220148"/>
            <a:ext cx="2295407" cy="3077766"/>
          </a:xfrm>
          <a:prstGeom prst="rect">
            <a:avLst/>
          </a:prstGeom>
          <a:noFill/>
        </p:spPr>
        <p:txBody>
          <a:bodyPr wrap="square" rtlCol="0">
            <a:spAutoFit/>
          </a:bodyPr>
          <a:lstStyle/>
          <a:p>
            <a:pPr marL="0" indent="0">
              <a:buNone/>
              <a:defRPr/>
            </a:pPr>
            <a:r>
              <a:rPr lang="en-US" sz="4400" dirty="0">
                <a:solidFill>
                  <a:srgbClr val="004B87"/>
                </a:solidFill>
                <a:latin typeface="Arial Narrow" panose="020B0606020202030204" pitchFamily="34" charset="0"/>
                <a:cs typeface="Mission Gothic Black"/>
              </a:rPr>
              <a:t>___	12</a:t>
            </a:r>
          </a:p>
          <a:p>
            <a:pPr marL="0" indent="0">
              <a:buNone/>
              <a:defRPr/>
            </a:pPr>
            <a:r>
              <a:rPr lang="en-US" sz="4400" dirty="0">
                <a:solidFill>
                  <a:srgbClr val="004B87"/>
                </a:solidFill>
                <a:latin typeface="Arial Narrow" panose="020B0606020202030204" pitchFamily="34" charset="0"/>
                <a:cs typeface="Mission Gothic Black"/>
              </a:rPr>
              <a:t>___	13</a:t>
            </a:r>
          </a:p>
          <a:p>
            <a:pPr marL="0" indent="0">
              <a:buNone/>
              <a:defRPr/>
            </a:pPr>
            <a:r>
              <a:rPr lang="en-US" sz="4400" dirty="0">
                <a:solidFill>
                  <a:srgbClr val="004B87"/>
                </a:solidFill>
                <a:latin typeface="Arial Narrow" panose="020B0606020202030204" pitchFamily="34" charset="0"/>
                <a:cs typeface="Mission Gothic Black"/>
              </a:rPr>
              <a:t>___	15</a:t>
            </a:r>
          </a:p>
          <a:p>
            <a:pPr marL="0" indent="0">
              <a:buNone/>
              <a:defRPr/>
            </a:pPr>
            <a:r>
              <a:rPr lang="en-US" sz="4400" dirty="0">
                <a:solidFill>
                  <a:srgbClr val="004B87"/>
                </a:solidFill>
                <a:latin typeface="Arial Narrow" panose="020B0606020202030204" pitchFamily="34" charset="0"/>
                <a:cs typeface="Mission Gothic Black"/>
              </a:rPr>
              <a:t>___	18</a:t>
            </a:r>
            <a:br>
              <a:rPr lang="en-US" sz="4400" dirty="0">
                <a:latin typeface="+mj-lt"/>
                <a:cs typeface="Mission Gothic Black"/>
              </a:rPr>
            </a:br>
            <a:endParaRPr lang="en-US" dirty="0">
              <a:latin typeface="+mj-lt"/>
            </a:endParaRPr>
          </a:p>
        </p:txBody>
      </p:sp>
      <p:pic>
        <p:nvPicPr>
          <p:cNvPr id="5" name="Picture 4"/>
          <p:cNvPicPr>
            <a:picLocks noChangeAspect="1"/>
          </p:cNvPicPr>
          <p:nvPr/>
        </p:nvPicPr>
        <p:blipFill>
          <a:blip r:embed="rId2"/>
          <a:stretch>
            <a:fillRect/>
          </a:stretch>
        </p:blipFill>
        <p:spPr>
          <a:xfrm>
            <a:off x="5659695" y="4426792"/>
            <a:ext cx="364256" cy="353328"/>
          </a:xfrm>
          <a:prstGeom prst="rect">
            <a:avLst/>
          </a:prstGeom>
        </p:spPr>
      </p:pic>
      <p:sp>
        <p:nvSpPr>
          <p:cNvPr id="6" name="TextBox 3"/>
          <p:cNvSpPr txBox="1">
            <a:spLocks noChangeArrowheads="1"/>
          </p:cNvSpPr>
          <p:nvPr/>
        </p:nvSpPr>
        <p:spPr bwMode="auto">
          <a:xfrm>
            <a:off x="633415" y="6398524"/>
            <a:ext cx="4419800" cy="246221"/>
          </a:xfrm>
          <a:prstGeom prst="rect">
            <a:avLst/>
          </a:prstGeom>
          <a:noFill/>
          <a:ln w="9525">
            <a:noFill/>
            <a:miter lim="800000"/>
            <a:headEnd/>
            <a:tailEnd/>
          </a:ln>
        </p:spPr>
        <p:txBody>
          <a:bodyPr wrap="none">
            <a:spAutoFit/>
          </a:bodyPr>
          <a:lstStyle/>
          <a:p>
            <a:pPr algn="ctr"/>
            <a:r>
              <a:rPr lang="en-US" altLang="en-US" sz="1000" dirty="0">
                <a:solidFill>
                  <a:schemeClr val="tx2"/>
                </a:solidFill>
                <a:latin typeface="Arial Narrow" panose="020B0606020202030204" pitchFamily="34" charset="0"/>
                <a:ea typeface="MS PGothic" pitchFamily="34" charset="-128"/>
                <a:cs typeface="Segoe UI" pitchFamily="34" charset="0"/>
              </a:rPr>
              <a:t>2012 Surgeon General's Report—Preventing Tobacco Use Among Youth and Young Adults</a:t>
            </a:r>
          </a:p>
        </p:txBody>
      </p:sp>
    </p:spTree>
    <p:extLst>
      <p:ext uri="{BB962C8B-B14F-4D97-AF65-F5344CB8AC3E}">
        <p14:creationId xmlns:p14="http://schemas.microsoft.com/office/powerpoint/2010/main" val="7567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24568" cy="3124200"/>
          </a:xfrm>
        </p:spPr>
        <p:txBody>
          <a:bodyPr/>
          <a:lstStyle/>
          <a:p>
            <a:r>
              <a:rPr lang="en-US" sz="4800" b="1" dirty="0">
                <a:solidFill>
                  <a:srgbClr val="004B87"/>
                </a:solidFill>
                <a:latin typeface="Arial Narrow" panose="020B0606020202030204" pitchFamily="34" charset="0"/>
              </a:rPr>
              <a:t>NICOTINE</a:t>
            </a:r>
            <a:br>
              <a:rPr lang="en-US" sz="4800" b="1" dirty="0">
                <a:solidFill>
                  <a:srgbClr val="004B87"/>
                </a:solidFill>
                <a:latin typeface="Arial Narrow" panose="020B0606020202030204" pitchFamily="34" charset="0"/>
              </a:rPr>
            </a:br>
            <a:r>
              <a:rPr lang="en-US" sz="4800" b="1" dirty="0">
                <a:solidFill>
                  <a:srgbClr val="004B87"/>
                </a:solidFill>
                <a:latin typeface="Arial Narrow" panose="020B0606020202030204" pitchFamily="34" charset="0"/>
              </a:rPr>
              <a:t>ADDICTION</a:t>
            </a:r>
            <a:br>
              <a:rPr lang="en-US" sz="4800" b="1" dirty="0">
                <a:solidFill>
                  <a:srgbClr val="004B87"/>
                </a:solidFill>
                <a:latin typeface="Arial Narrow" panose="020B0606020202030204" pitchFamily="34" charset="0"/>
              </a:rPr>
            </a:br>
            <a:r>
              <a:rPr lang="en-US" sz="4800" b="1" dirty="0">
                <a:solidFill>
                  <a:srgbClr val="004B87"/>
                </a:solidFill>
                <a:latin typeface="Arial Narrow" panose="020B0606020202030204" pitchFamily="34" charset="0"/>
              </a:rPr>
              <a:t>IS</a:t>
            </a:r>
            <a:br>
              <a:rPr lang="en-US" sz="4800" b="1" dirty="0">
                <a:solidFill>
                  <a:srgbClr val="004B87"/>
                </a:solidFill>
                <a:latin typeface="Arial Narrow" panose="020B0606020202030204" pitchFamily="34" charset="0"/>
              </a:rPr>
            </a:br>
            <a:r>
              <a:rPr lang="en-US" sz="4800" b="1" dirty="0">
                <a:solidFill>
                  <a:srgbClr val="004B87"/>
                </a:solidFill>
                <a:latin typeface="Arial Narrow" panose="020B0606020202030204" pitchFamily="34" charset="0"/>
              </a:rPr>
              <a:t>REAL. </a:t>
            </a:r>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0684" y="3048000"/>
            <a:ext cx="3962400" cy="3962400"/>
          </a:xfrm>
          <a:prstGeom prst="rect">
            <a:avLst/>
          </a:prstGeom>
        </p:spPr>
      </p:pic>
    </p:spTree>
    <p:extLst>
      <p:ext uri="{BB962C8B-B14F-4D97-AF65-F5344CB8AC3E}">
        <p14:creationId xmlns:p14="http://schemas.microsoft.com/office/powerpoint/2010/main" val="242975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8229600" cy="1143000"/>
          </a:xfrm>
        </p:spPr>
        <p:txBody>
          <a:bodyPr/>
          <a:lstStyle/>
          <a:p>
            <a:r>
              <a:rPr lang="en-US" b="1" dirty="0">
                <a:solidFill>
                  <a:srgbClr val="004B87"/>
                </a:solidFill>
              </a:rPr>
              <a:t>SAFER DOES NOT = SAFE</a:t>
            </a:r>
          </a:p>
        </p:txBody>
      </p:sp>
      <p:pic>
        <p:nvPicPr>
          <p:cNvPr id="4" name="Picture 3" descr="activity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192393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cs typeface="Mission Gothic Black"/>
              </a:rPr>
              <a:t>GROUND RULES</a:t>
            </a:r>
          </a:p>
        </p:txBody>
      </p:sp>
      <p:sp>
        <p:nvSpPr>
          <p:cNvPr id="3" name="Content Placeholder 2"/>
          <p:cNvSpPr>
            <a:spLocks noGrp="1"/>
          </p:cNvSpPr>
          <p:nvPr>
            <p:ph idx="1"/>
          </p:nvPr>
        </p:nvSpPr>
        <p:spPr>
          <a:xfrm>
            <a:off x="457200" y="1694329"/>
            <a:ext cx="8458200" cy="4431834"/>
          </a:xfrm>
        </p:spPr>
        <p:txBody>
          <a:bodyPr spcCol="0"/>
          <a:lstStyle/>
          <a:p>
            <a:pPr>
              <a:spcBef>
                <a:spcPts val="2400"/>
              </a:spcBef>
              <a:buClr>
                <a:schemeClr val="tx1"/>
              </a:buClr>
              <a:buSzPct val="92000"/>
            </a:pPr>
            <a:r>
              <a:rPr lang="en-US" sz="2800" dirty="0">
                <a:solidFill>
                  <a:srgbClr val="004B87"/>
                </a:solidFill>
                <a:latin typeface="+mj-lt"/>
                <a:cs typeface="Mission Gothic Regular"/>
              </a:rPr>
              <a:t>Be respectful of other people’s ideas.</a:t>
            </a:r>
          </a:p>
          <a:p>
            <a:pPr>
              <a:spcBef>
                <a:spcPts val="2400"/>
              </a:spcBef>
              <a:buClr>
                <a:schemeClr val="tx1"/>
              </a:buClr>
              <a:buSzPct val="92000"/>
            </a:pPr>
            <a:r>
              <a:rPr lang="en-US" sz="2800" dirty="0">
                <a:solidFill>
                  <a:srgbClr val="004B87"/>
                </a:solidFill>
                <a:latin typeface="+mj-lt"/>
                <a:cs typeface="Mission Gothic Regular"/>
              </a:rPr>
              <a:t>Let others finish talking before you start talking.</a:t>
            </a:r>
          </a:p>
          <a:p>
            <a:pPr>
              <a:spcBef>
                <a:spcPts val="2400"/>
              </a:spcBef>
              <a:buClr>
                <a:schemeClr val="tx1"/>
              </a:buClr>
              <a:buSzPct val="92000"/>
            </a:pPr>
            <a:r>
              <a:rPr lang="en-US" sz="2800" dirty="0">
                <a:solidFill>
                  <a:srgbClr val="004B87"/>
                </a:solidFill>
                <a:latin typeface="+mj-lt"/>
                <a:cs typeface="Mission Gothic Regular"/>
              </a:rPr>
              <a:t>Keep it </a:t>
            </a:r>
            <a:r>
              <a:rPr lang="en-US" sz="2800" b="1" dirty="0">
                <a:solidFill>
                  <a:srgbClr val="004B87"/>
                </a:solidFill>
                <a:latin typeface="+mj-lt"/>
                <a:cs typeface="Mission Gothic Regular"/>
              </a:rPr>
              <a:t>confidential</a:t>
            </a:r>
            <a:r>
              <a:rPr lang="en-US" sz="2800" dirty="0">
                <a:solidFill>
                  <a:srgbClr val="004B87"/>
                </a:solidFill>
                <a:latin typeface="+mj-lt"/>
                <a:cs typeface="Mission Gothic Regular"/>
              </a:rPr>
              <a:t>.</a:t>
            </a:r>
          </a:p>
          <a:p>
            <a:pPr>
              <a:spcBef>
                <a:spcPts val="2400"/>
              </a:spcBef>
              <a:buClr>
                <a:schemeClr val="tx1"/>
              </a:buClr>
              <a:buSzPct val="92000"/>
            </a:pPr>
            <a:r>
              <a:rPr lang="en-US" sz="2800" dirty="0">
                <a:solidFill>
                  <a:srgbClr val="004B87"/>
                </a:solidFill>
                <a:latin typeface="+mj-lt"/>
                <a:cs typeface="Mission Gothic Regular"/>
              </a:rPr>
              <a:t>When it’s </a:t>
            </a:r>
            <a:r>
              <a:rPr lang="en-US" sz="2800" b="1" dirty="0">
                <a:solidFill>
                  <a:srgbClr val="004B87"/>
                </a:solidFill>
                <a:latin typeface="+mj-lt"/>
                <a:cs typeface="Mission Gothic Regular"/>
              </a:rPr>
              <a:t>personal</a:t>
            </a:r>
            <a:r>
              <a:rPr lang="en-US" sz="2800" dirty="0">
                <a:solidFill>
                  <a:srgbClr val="004B87"/>
                </a:solidFill>
                <a:latin typeface="+mj-lt"/>
                <a:cs typeface="Mission Gothic Regular"/>
              </a:rPr>
              <a:t> and </a:t>
            </a:r>
            <a:r>
              <a:rPr lang="en-US" sz="2800" b="1" dirty="0">
                <a:solidFill>
                  <a:srgbClr val="004B87"/>
                </a:solidFill>
                <a:latin typeface="+mj-lt"/>
                <a:cs typeface="Mission Gothic Regular"/>
              </a:rPr>
              <a:t>private</a:t>
            </a:r>
            <a:r>
              <a:rPr lang="en-US" sz="2800" dirty="0">
                <a:solidFill>
                  <a:srgbClr val="004B87"/>
                </a:solidFill>
                <a:latin typeface="+mj-lt"/>
                <a:cs typeface="Mission Gothic Regular"/>
              </a:rPr>
              <a:t>, don’t share names.</a:t>
            </a:r>
          </a:p>
          <a:p>
            <a:pPr>
              <a:spcBef>
                <a:spcPts val="2400"/>
              </a:spcBef>
              <a:buClr>
                <a:schemeClr val="tx1"/>
              </a:buClr>
              <a:buSzPct val="92000"/>
            </a:pPr>
            <a:r>
              <a:rPr lang="en-US" sz="2800" dirty="0">
                <a:solidFill>
                  <a:srgbClr val="004B87"/>
                </a:solidFill>
                <a:latin typeface="+mj-lt"/>
                <a:cs typeface="Mission Gothic Regular"/>
              </a:rPr>
              <a:t>Others…?</a:t>
            </a:r>
          </a:p>
        </p:txBody>
      </p:sp>
    </p:spTree>
    <p:extLst>
      <p:ext uri="{BB962C8B-B14F-4D97-AF65-F5344CB8AC3E}">
        <p14:creationId xmlns:p14="http://schemas.microsoft.com/office/powerpoint/2010/main" val="354864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4B87"/>
                </a:solidFill>
                <a:latin typeface="Arial Narrow" panose="020B0606020202030204" pitchFamily="34" charset="0"/>
              </a:rPr>
              <a:t>Additional Dangers: Unintended Injuries</a:t>
            </a:r>
          </a:p>
        </p:txBody>
      </p:sp>
      <p:sp>
        <p:nvSpPr>
          <p:cNvPr id="3" name="Content Placeholder 2"/>
          <p:cNvSpPr>
            <a:spLocks noGrp="1"/>
          </p:cNvSpPr>
          <p:nvPr>
            <p:ph idx="1"/>
          </p:nvPr>
        </p:nvSpPr>
        <p:spPr>
          <a:xfrm>
            <a:off x="457200" y="1600200"/>
            <a:ext cx="4343400" cy="4325112"/>
          </a:xfrm>
        </p:spPr>
        <p:txBody>
          <a:bodyPr>
            <a:normAutofit fontScale="92500" lnSpcReduction="20000"/>
          </a:bodyPr>
          <a:lstStyle/>
          <a:p>
            <a:r>
              <a:rPr lang="en-US" dirty="0">
                <a:solidFill>
                  <a:srgbClr val="004B87"/>
                </a:solidFill>
              </a:rPr>
              <a:t>Poisonings:</a:t>
            </a:r>
          </a:p>
          <a:p>
            <a:pPr lvl="1"/>
            <a:r>
              <a:rPr lang="en-US" dirty="0">
                <a:solidFill>
                  <a:srgbClr val="004B87"/>
                </a:solidFill>
              </a:rPr>
              <a:t>Children, pets and adults have been poisoned by swallowing, breathing or absorbing e-cigarette liquid.</a:t>
            </a:r>
          </a:p>
          <a:p>
            <a:r>
              <a:rPr lang="en-US" dirty="0">
                <a:solidFill>
                  <a:srgbClr val="004B87"/>
                </a:solidFill>
              </a:rPr>
              <a:t>Explosions:</a:t>
            </a:r>
          </a:p>
          <a:p>
            <a:pPr lvl="1"/>
            <a:r>
              <a:rPr lang="en-US" dirty="0">
                <a:solidFill>
                  <a:srgbClr val="004B87"/>
                </a:solidFill>
              </a:rPr>
              <a:t>Defective e-cigarette batteries have caused fires and explosions, some of which have resulted in serious injuries.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981" y="1371600"/>
            <a:ext cx="3543300" cy="2362200"/>
          </a:xfrm>
          <a:prstGeom prst="rect">
            <a:avLst/>
          </a:prstGeom>
          <a:ln>
            <a:noFill/>
          </a:ln>
          <a:effectLst>
            <a:softEdge rad="112500"/>
          </a:effec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542" y="4123267"/>
            <a:ext cx="4368615" cy="196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9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9556"/>
            <a:ext cx="8229600" cy="4580632"/>
          </a:xfrm>
        </p:spPr>
        <p:txBody>
          <a:bodyPr anchor="ctr"/>
          <a:lstStyle/>
          <a:p>
            <a:pPr marL="0" indent="0" algn="ctr">
              <a:spcBef>
                <a:spcPts val="0"/>
              </a:spcBef>
              <a:buNone/>
            </a:pPr>
            <a:r>
              <a:rPr lang="en-US" sz="8000" b="1" dirty="0">
                <a:solidFill>
                  <a:srgbClr val="004B87"/>
                </a:solidFill>
                <a:latin typeface="Arial Narrow" panose="020B0606020202030204" pitchFamily="34" charset="0"/>
                <a:cs typeface="Mission Gothic Black"/>
              </a:rPr>
              <a:t>Talk It Out to</a:t>
            </a:r>
          </a:p>
          <a:p>
            <a:pPr marL="0" indent="0" algn="ctr">
              <a:buNone/>
            </a:pPr>
            <a:r>
              <a:rPr lang="en-US" sz="8000" b="1" dirty="0">
                <a:solidFill>
                  <a:srgbClr val="004B87"/>
                </a:solidFill>
                <a:latin typeface="Arial Narrow" panose="020B0606020202030204" pitchFamily="34" charset="0"/>
                <a:cs typeface="Mission Gothic Black Italic"/>
              </a:rPr>
              <a:t>Figure It Out.</a:t>
            </a:r>
          </a:p>
        </p:txBody>
      </p:sp>
    </p:spTree>
    <p:extLst>
      <p:ext uri="{BB962C8B-B14F-4D97-AF65-F5344CB8AC3E}">
        <p14:creationId xmlns:p14="http://schemas.microsoft.com/office/powerpoint/2010/main" val="4098162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a:latin typeface="Arial Narrow" panose="020B0606020202030204" pitchFamily="34" charset="0"/>
                <a:cs typeface="Mission Gothic Black"/>
              </a:rPr>
              <a:t>LESSON THREE </a:t>
            </a: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a:latin typeface="Arial Narrow" panose="020B0606020202030204" pitchFamily="34" charset="0"/>
                <a:ea typeface="+mn-ea"/>
                <a:cs typeface="Mission Gothic Bold Italic"/>
              </a:rPr>
              <a:t>Thinking About Change</a:t>
            </a:r>
          </a:p>
        </p:txBody>
      </p:sp>
    </p:spTree>
    <p:extLst>
      <p:ext uri="{BB962C8B-B14F-4D97-AF65-F5344CB8AC3E}">
        <p14:creationId xmlns:p14="http://schemas.microsoft.com/office/powerpoint/2010/main" val="64799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ACTIVITY —</a:t>
            </a:r>
            <a:br>
              <a:rPr lang="en-US" sz="2000" b="1" dirty="0">
                <a:solidFill>
                  <a:schemeClr val="tx2"/>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PHONE USE</a:t>
            </a:r>
            <a:endParaRPr lang="en-US" b="1" dirty="0">
              <a:solidFill>
                <a:srgbClr val="004B87"/>
              </a:solidFill>
              <a:latin typeface="Arial Narrow" panose="020B060602020203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206963" y="2987556"/>
            <a:ext cx="8692444" cy="3889258"/>
          </a:xfrm>
          <a:prstGeom prst="rect">
            <a:avLst/>
          </a:prstGeom>
        </p:spPr>
      </p:pic>
      <p:pic>
        <p:nvPicPr>
          <p:cNvPr id="8" name="Picture 7"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a:ln>
            <a:noFill/>
          </a:ln>
        </p:spPr>
      </p:pic>
    </p:spTree>
    <p:extLst>
      <p:ext uri="{BB962C8B-B14F-4D97-AF65-F5344CB8AC3E}">
        <p14:creationId xmlns:p14="http://schemas.microsoft.com/office/powerpoint/2010/main" val="53684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AMBIVALENCE</a:t>
            </a:r>
            <a:br>
              <a:rPr lang="en-US" b="1" dirty="0">
                <a:solidFill>
                  <a:srgbClr val="004B87"/>
                </a:solidFill>
                <a:latin typeface="Arial Narrow" panose="020B0606020202030204" pitchFamily="34" charset="0"/>
                <a:cs typeface="Mission Gothic Black"/>
              </a:rPr>
            </a:br>
            <a:r>
              <a:rPr lang="en-US" sz="2800" b="1" i="1" dirty="0">
                <a:solidFill>
                  <a:srgbClr val="004B87"/>
                </a:solidFill>
                <a:latin typeface="Arial Narrow" panose="020B0606020202030204" pitchFamily="34" charset="0"/>
                <a:cs typeface="Mission Gothic Regular Italic"/>
              </a:rPr>
              <a:t>Feeling Two Ways About Something</a:t>
            </a:r>
          </a:p>
        </p:txBody>
      </p:sp>
      <p:sp>
        <p:nvSpPr>
          <p:cNvPr id="3" name="TextBox 2"/>
          <p:cNvSpPr txBox="1"/>
          <p:nvPr/>
        </p:nvSpPr>
        <p:spPr>
          <a:xfrm>
            <a:off x="-1492252" y="1792833"/>
            <a:ext cx="9143999" cy="646331"/>
          </a:xfrm>
          <a:prstGeom prst="rect">
            <a:avLst/>
          </a:prstGeom>
          <a:noFill/>
        </p:spPr>
        <p:txBody>
          <a:bodyPr wrap="square" rtlCol="0">
            <a:spAutoFit/>
          </a:bodyPr>
          <a:lstStyle/>
          <a:p>
            <a:pPr algn="ctr" defTabSz="457200" fontAlgn="base">
              <a:spcBef>
                <a:spcPct val="0"/>
              </a:spcBef>
              <a:spcAft>
                <a:spcPct val="0"/>
              </a:spcAft>
            </a:pPr>
            <a:r>
              <a:rPr lang="en-US" sz="3600" b="1" dirty="0">
                <a:solidFill>
                  <a:srgbClr val="C4D600"/>
                </a:solidFill>
                <a:latin typeface="Arial Narrow" panose="020B0606020202030204" pitchFamily="34" charset="0"/>
                <a:ea typeface="ＭＳ Ｐゴシック" charset="0"/>
              </a:rPr>
              <a:t>Reasons for…</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320675" y="2541574"/>
            <a:ext cx="4295775" cy="4075913"/>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87875" y="1738322"/>
            <a:ext cx="4699000" cy="4458500"/>
          </a:xfrm>
          <a:prstGeom prst="rect">
            <a:avLst/>
          </a:prstGeom>
        </p:spPr>
      </p:pic>
      <p:sp>
        <p:nvSpPr>
          <p:cNvPr id="7" name="TextBox 6"/>
          <p:cNvSpPr txBox="1"/>
          <p:nvPr/>
        </p:nvSpPr>
        <p:spPr>
          <a:xfrm>
            <a:off x="222249" y="2905284"/>
            <a:ext cx="2746376" cy="1477328"/>
          </a:xfrm>
          <a:prstGeom prst="rect">
            <a:avLst/>
          </a:prstGeom>
          <a:noFill/>
        </p:spPr>
        <p:txBody>
          <a:bodyPr wrap="square" rtlCol="0">
            <a:spAutoFit/>
          </a:bodyPr>
          <a:lstStyle/>
          <a:p>
            <a:pPr algn="ctr" defTabSz="457200" fontAlgn="base">
              <a:spcBef>
                <a:spcPct val="0"/>
              </a:spcBef>
              <a:spcAft>
                <a:spcPct val="0"/>
              </a:spcAft>
            </a:pPr>
            <a:r>
              <a:rPr lang="en-US" sz="3000" spc="70" dirty="0">
                <a:solidFill>
                  <a:prstClr val="white"/>
                </a:solidFill>
                <a:latin typeface="Arial Narrow" panose="020B0606020202030204" pitchFamily="34" charset="0"/>
                <a:ea typeface="ＭＳ Ｐゴシック" charset="0"/>
                <a:cs typeface="Mission Gothic Black"/>
              </a:rPr>
              <a:t>NOT CHANGING:</a:t>
            </a:r>
          </a:p>
          <a:p>
            <a:pPr algn="ctr" defTabSz="457200" fontAlgn="base">
              <a:spcBef>
                <a:spcPct val="0"/>
              </a:spcBef>
              <a:spcAft>
                <a:spcPct val="0"/>
              </a:spcAft>
            </a:pPr>
            <a:r>
              <a:rPr lang="en-US" sz="3000" dirty="0">
                <a:solidFill>
                  <a:prstClr val="white"/>
                </a:solidFill>
                <a:latin typeface="Arial Narrow" panose="020B0606020202030204" pitchFamily="34" charset="0"/>
                <a:ea typeface="ＭＳ Ｐゴシック" charset="0"/>
                <a:cs typeface="Mission Gothic Regular Italic"/>
              </a:rPr>
              <a:t>Keep </a:t>
            </a:r>
            <a:r>
              <a:rPr lang="en-US" sz="3000" dirty="0">
                <a:solidFill>
                  <a:schemeClr val="bg1"/>
                </a:solidFill>
                <a:latin typeface="Arial Narrow" panose="020B0606020202030204" pitchFamily="34" charset="0"/>
                <a:ea typeface="ＭＳ Ｐゴシック" charset="0"/>
                <a:cs typeface="Mission Gothic Regular Italic"/>
              </a:rPr>
              <a:t>vaping</a:t>
            </a:r>
          </a:p>
        </p:txBody>
      </p:sp>
      <p:sp>
        <p:nvSpPr>
          <p:cNvPr id="11" name="TextBox 10"/>
          <p:cNvSpPr txBox="1"/>
          <p:nvPr/>
        </p:nvSpPr>
        <p:spPr>
          <a:xfrm>
            <a:off x="5372099" y="2468596"/>
            <a:ext cx="3489326" cy="1477328"/>
          </a:xfrm>
          <a:prstGeom prst="rect">
            <a:avLst/>
          </a:prstGeom>
          <a:noFill/>
        </p:spPr>
        <p:txBody>
          <a:bodyPr wrap="square" rtlCol="0">
            <a:spAutoFit/>
          </a:bodyPr>
          <a:lstStyle/>
          <a:p>
            <a:pPr algn="ctr" defTabSz="457200" fontAlgn="base">
              <a:spcBef>
                <a:spcPct val="0"/>
              </a:spcBef>
              <a:spcAft>
                <a:spcPct val="0"/>
              </a:spcAft>
            </a:pPr>
            <a:r>
              <a:rPr lang="en-US" sz="3000" spc="70" dirty="0">
                <a:solidFill>
                  <a:prstClr val="white"/>
                </a:solidFill>
                <a:latin typeface="Arial Narrow" panose="020B0606020202030204" pitchFamily="34" charset="0"/>
                <a:ea typeface="ＭＳ Ｐゴシック" charset="0"/>
                <a:cs typeface="Mission Gothic Black"/>
              </a:rPr>
              <a:t>CHANGING:</a:t>
            </a:r>
          </a:p>
          <a:p>
            <a:pPr algn="ctr" defTabSz="457200" fontAlgn="base">
              <a:spcBef>
                <a:spcPct val="0"/>
              </a:spcBef>
              <a:spcAft>
                <a:spcPct val="0"/>
              </a:spcAft>
            </a:pPr>
            <a:r>
              <a:rPr lang="en-US" sz="3000" dirty="0">
                <a:solidFill>
                  <a:prstClr val="white"/>
                </a:solidFill>
                <a:latin typeface="Arial Narrow" panose="020B0606020202030204" pitchFamily="34" charset="0"/>
                <a:ea typeface="ＭＳ Ｐゴシック" charset="0"/>
                <a:cs typeface="Mission Gothic Regular Italic"/>
              </a:rPr>
              <a:t>Quit or cut down</a:t>
            </a:r>
          </a:p>
          <a:p>
            <a:pPr algn="ctr" defTabSz="457200" fontAlgn="base">
              <a:spcBef>
                <a:spcPct val="0"/>
              </a:spcBef>
              <a:spcAft>
                <a:spcPct val="0"/>
              </a:spcAft>
            </a:pPr>
            <a:r>
              <a:rPr lang="en-US" sz="3000" dirty="0">
                <a:solidFill>
                  <a:prstClr val="white"/>
                </a:solidFill>
                <a:latin typeface="Arial Narrow" panose="020B0606020202030204" pitchFamily="34" charset="0"/>
                <a:ea typeface="ＭＳ Ｐゴシック" charset="0"/>
                <a:cs typeface="Mission Gothic Regular Italic"/>
              </a:rPr>
              <a:t>on </a:t>
            </a:r>
            <a:r>
              <a:rPr lang="en-US" sz="3000" dirty="0">
                <a:solidFill>
                  <a:schemeClr val="bg1"/>
                </a:solidFill>
                <a:latin typeface="Arial Narrow" panose="020B0606020202030204" pitchFamily="34" charset="0"/>
                <a:ea typeface="ＭＳ Ｐゴシック" charset="0"/>
                <a:cs typeface="Mission Gothic Regular Italic"/>
              </a:rPr>
              <a:t>vaping</a:t>
            </a:r>
          </a:p>
        </p:txBody>
      </p:sp>
    </p:spTree>
    <p:extLst>
      <p:ext uri="{BB962C8B-B14F-4D97-AF65-F5344CB8AC3E}">
        <p14:creationId xmlns:p14="http://schemas.microsoft.com/office/powerpoint/2010/main" val="382739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LISTENING FOR THE CLUES:</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Change Talk</a:t>
            </a:r>
            <a:endParaRPr lang="en-US" b="1" dirty="0">
              <a:solidFill>
                <a:srgbClr val="004B87"/>
              </a:solidFill>
              <a:latin typeface="Arial Narrow" panose="020B0606020202030204" pitchFamily="34" charset="0"/>
            </a:endParaRPr>
          </a:p>
        </p:txBody>
      </p:sp>
      <p:pic>
        <p:nvPicPr>
          <p:cNvPr id="15" name="Picture 14"/>
          <p:cNvPicPr>
            <a:picLocks noChangeAspect="1"/>
          </p:cNvPicPr>
          <p:nvPr/>
        </p:nvPicPr>
        <p:blipFill>
          <a:blip r:embed="rId2">
            <a:clrChange>
              <a:clrFrom>
                <a:srgbClr val="FFFFFF"/>
              </a:clrFrom>
              <a:clrTo>
                <a:srgbClr val="FFFFFF">
                  <a:alpha val="0"/>
                </a:srgbClr>
              </a:clrTo>
            </a:clrChange>
          </a:blip>
          <a:stretch>
            <a:fillRect/>
          </a:stretch>
        </p:blipFill>
        <p:spPr>
          <a:xfrm>
            <a:off x="844638" y="1671959"/>
            <a:ext cx="7454724" cy="1752122"/>
          </a:xfrm>
          <a:prstGeom prst="rect">
            <a:avLst/>
          </a:prstGeom>
        </p:spPr>
      </p:pic>
      <p:sp>
        <p:nvSpPr>
          <p:cNvPr id="17" name="TextBox 16"/>
          <p:cNvSpPr txBox="1"/>
          <p:nvPr/>
        </p:nvSpPr>
        <p:spPr>
          <a:xfrm>
            <a:off x="858085" y="2244681"/>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Have</a:t>
            </a:r>
            <a:r>
              <a:rPr lang="en-US" spc="100" dirty="0">
                <a:solidFill>
                  <a:schemeClr val="bg1"/>
                </a:solidFill>
                <a:latin typeface="+mj-lt"/>
                <a:cs typeface="Mission Gothic Black"/>
              </a:rPr>
              <a:t> </a:t>
            </a:r>
            <a:r>
              <a:rPr lang="en-US" b="1" spc="100" dirty="0">
                <a:solidFill>
                  <a:schemeClr val="bg1"/>
                </a:solidFill>
                <a:latin typeface="+mj-lt"/>
                <a:cs typeface="Mission Gothic Black"/>
              </a:rPr>
              <a:t>to</a:t>
            </a:r>
          </a:p>
        </p:txBody>
      </p:sp>
      <p:sp>
        <p:nvSpPr>
          <p:cNvPr id="18" name="TextBox 17"/>
          <p:cNvSpPr txBox="1"/>
          <p:nvPr/>
        </p:nvSpPr>
        <p:spPr>
          <a:xfrm>
            <a:off x="2833682" y="2271575"/>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Can</a:t>
            </a:r>
          </a:p>
        </p:txBody>
      </p:sp>
      <p:sp>
        <p:nvSpPr>
          <p:cNvPr id="19" name="TextBox 18"/>
          <p:cNvSpPr txBox="1"/>
          <p:nvPr/>
        </p:nvSpPr>
        <p:spPr>
          <a:xfrm>
            <a:off x="4857342" y="2355948"/>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Wish</a:t>
            </a:r>
          </a:p>
        </p:txBody>
      </p:sp>
      <p:sp>
        <p:nvSpPr>
          <p:cNvPr id="20" name="TextBox 19"/>
          <p:cNvSpPr txBox="1"/>
          <p:nvPr/>
        </p:nvSpPr>
        <p:spPr>
          <a:xfrm>
            <a:off x="6923928" y="2384941"/>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Need to</a:t>
            </a:r>
          </a:p>
        </p:txBody>
      </p: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a:off x="1574359" y="3635375"/>
            <a:ext cx="5315832" cy="1287380"/>
          </a:xfrm>
          <a:prstGeom prst="rect">
            <a:avLst/>
          </a:prstGeom>
        </p:spPr>
      </p:pic>
      <p:sp>
        <p:nvSpPr>
          <p:cNvPr id="22" name="TextBox 21"/>
          <p:cNvSpPr txBox="1"/>
          <p:nvPr/>
        </p:nvSpPr>
        <p:spPr>
          <a:xfrm>
            <a:off x="1491461" y="4012782"/>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Will</a:t>
            </a:r>
          </a:p>
        </p:txBody>
      </p:sp>
      <p:sp>
        <p:nvSpPr>
          <p:cNvPr id="23" name="TextBox 22"/>
          <p:cNvSpPr txBox="1"/>
          <p:nvPr/>
        </p:nvSpPr>
        <p:spPr>
          <a:xfrm>
            <a:off x="3369602" y="3949238"/>
            <a:ext cx="1536533"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Important</a:t>
            </a:r>
          </a:p>
        </p:txBody>
      </p:sp>
      <p:sp>
        <p:nvSpPr>
          <p:cNvPr id="24" name="TextBox 23"/>
          <p:cNvSpPr txBox="1"/>
          <p:nvPr/>
        </p:nvSpPr>
        <p:spPr>
          <a:xfrm>
            <a:off x="5272798" y="3932099"/>
            <a:ext cx="1630840" cy="373023"/>
          </a:xfrm>
          <a:prstGeom prst="rect">
            <a:avLst/>
          </a:prstGeom>
          <a:noFill/>
        </p:spPr>
        <p:txBody>
          <a:bodyPr wrap="square" rtlCol="0">
            <a:spAutoFit/>
          </a:bodyPr>
          <a:lstStyle/>
          <a:p>
            <a:pPr algn="ctr"/>
            <a:r>
              <a:rPr lang="en-US" b="1" spc="100" dirty="0">
                <a:solidFill>
                  <a:schemeClr val="bg1"/>
                </a:solidFill>
                <a:latin typeface="+mj-lt"/>
                <a:cs typeface="Mission Gothic Black"/>
              </a:rPr>
              <a:t>Going</a:t>
            </a:r>
            <a:r>
              <a:rPr lang="en-US" spc="100" dirty="0">
                <a:solidFill>
                  <a:schemeClr val="bg1"/>
                </a:solidFill>
                <a:latin typeface="Mission Gothic Black"/>
                <a:cs typeface="Mission Gothic Black"/>
              </a:rPr>
              <a:t> </a:t>
            </a:r>
            <a:r>
              <a:rPr lang="en-US" b="1" spc="100" dirty="0">
                <a:solidFill>
                  <a:schemeClr val="bg1"/>
                </a:solidFill>
                <a:latin typeface="+mj-lt"/>
                <a:cs typeface="Mission Gothic Black"/>
              </a:rPr>
              <a:t>to</a:t>
            </a:r>
          </a:p>
        </p:txBody>
      </p:sp>
      <p:pic>
        <p:nvPicPr>
          <p:cNvPr id="26" name="Picture 25"/>
          <p:cNvPicPr>
            <a:picLocks noChangeAspect="1"/>
          </p:cNvPicPr>
          <p:nvPr/>
        </p:nvPicPr>
        <p:blipFill>
          <a:blip r:embed="rId4">
            <a:clrChange>
              <a:clrFrom>
                <a:srgbClr val="FFFFFF"/>
              </a:clrFrom>
              <a:clrTo>
                <a:srgbClr val="FFFFFF">
                  <a:alpha val="0"/>
                </a:srgbClr>
              </a:clrTo>
            </a:clrChange>
          </a:blip>
          <a:stretch>
            <a:fillRect/>
          </a:stretch>
        </p:blipFill>
        <p:spPr>
          <a:xfrm>
            <a:off x="639595" y="4746625"/>
            <a:ext cx="7723267" cy="1741587"/>
          </a:xfrm>
          <a:prstGeom prst="rect">
            <a:avLst/>
          </a:prstGeom>
        </p:spPr>
      </p:pic>
      <p:sp>
        <p:nvSpPr>
          <p:cNvPr id="27" name="TextBox 26"/>
          <p:cNvSpPr txBox="1"/>
          <p:nvPr/>
        </p:nvSpPr>
        <p:spPr>
          <a:xfrm>
            <a:off x="691151" y="5494639"/>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Plan to</a:t>
            </a:r>
          </a:p>
        </p:txBody>
      </p:sp>
      <p:sp>
        <p:nvSpPr>
          <p:cNvPr id="28" name="TextBox 27"/>
          <p:cNvSpPr txBox="1"/>
          <p:nvPr/>
        </p:nvSpPr>
        <p:spPr>
          <a:xfrm>
            <a:off x="2720537" y="5448508"/>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Like to</a:t>
            </a:r>
          </a:p>
        </p:txBody>
      </p:sp>
      <p:sp>
        <p:nvSpPr>
          <p:cNvPr id="29" name="TextBox 28"/>
          <p:cNvSpPr txBox="1"/>
          <p:nvPr/>
        </p:nvSpPr>
        <p:spPr>
          <a:xfrm>
            <a:off x="4797846" y="5432752"/>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Want to</a:t>
            </a:r>
          </a:p>
        </p:txBody>
      </p:sp>
      <p:sp>
        <p:nvSpPr>
          <p:cNvPr id="30" name="TextBox 29"/>
          <p:cNvSpPr txBox="1"/>
          <p:nvPr/>
        </p:nvSpPr>
        <p:spPr>
          <a:xfrm>
            <a:off x="6838813" y="5416433"/>
            <a:ext cx="1425487" cy="369332"/>
          </a:xfrm>
          <a:prstGeom prst="rect">
            <a:avLst/>
          </a:prstGeom>
          <a:noFill/>
        </p:spPr>
        <p:txBody>
          <a:bodyPr wrap="square" rtlCol="0">
            <a:spAutoFit/>
          </a:bodyPr>
          <a:lstStyle/>
          <a:p>
            <a:pPr algn="ctr"/>
            <a:r>
              <a:rPr lang="en-US" b="1" spc="100" dirty="0">
                <a:solidFill>
                  <a:schemeClr val="bg1"/>
                </a:solidFill>
                <a:latin typeface="+mj-lt"/>
                <a:cs typeface="Mission Gothic Black"/>
              </a:rPr>
              <a:t>Ready to</a:t>
            </a:r>
          </a:p>
        </p:txBody>
      </p:sp>
    </p:spTree>
    <p:extLst>
      <p:ext uri="{BB962C8B-B14F-4D97-AF65-F5344CB8AC3E}">
        <p14:creationId xmlns:p14="http://schemas.microsoft.com/office/powerpoint/2010/main" val="7145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73720" y="3541274"/>
            <a:ext cx="3695430" cy="1643286"/>
          </a:xfrm>
          <a:prstGeom prst="rect">
            <a:avLst/>
          </a:prstGeom>
        </p:spPr>
      </p:pic>
      <p:pic>
        <p:nvPicPr>
          <p:cNvPr id="18" name="Picture 17"/>
          <p:cNvPicPr>
            <a:picLocks noChangeAspect="1"/>
          </p:cNvPicPr>
          <p:nvPr/>
        </p:nvPicPr>
        <p:blipFill>
          <a:blip r:embed="rId3"/>
          <a:stretch>
            <a:fillRect/>
          </a:stretch>
        </p:blipFill>
        <p:spPr>
          <a:xfrm>
            <a:off x="4937397" y="4054914"/>
            <a:ext cx="3151116" cy="1129646"/>
          </a:xfrm>
          <a:prstGeom prst="rect">
            <a:avLst/>
          </a:prstGeom>
        </p:spPr>
      </p:pic>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LISTENING FOR THE CLUES:</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Hidden Change Talk</a:t>
            </a:r>
            <a:endParaRPr lang="en-US" b="1" dirty="0">
              <a:solidFill>
                <a:srgbClr val="004B87"/>
              </a:solidFill>
              <a:latin typeface="Arial Narrow" panose="020B0606020202030204"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34420" y="1873250"/>
            <a:ext cx="4081057" cy="1463021"/>
          </a:xfrm>
          <a:prstGeom prst="rect">
            <a:avLst/>
          </a:prstGeom>
        </p:spPr>
      </p:pic>
      <p:sp>
        <p:nvSpPr>
          <p:cNvPr id="5" name="TextBox 4"/>
          <p:cNvSpPr txBox="1"/>
          <p:nvPr/>
        </p:nvSpPr>
        <p:spPr>
          <a:xfrm>
            <a:off x="701698" y="2209800"/>
            <a:ext cx="3746500" cy="369332"/>
          </a:xfrm>
          <a:prstGeom prst="rect">
            <a:avLst/>
          </a:prstGeom>
          <a:noFill/>
        </p:spPr>
        <p:txBody>
          <a:bodyPr wrap="square" rtlCol="0">
            <a:spAutoFit/>
          </a:bodyPr>
          <a:lstStyle/>
          <a:p>
            <a:pPr algn="ctr" defTabSz="457200" fontAlgn="base">
              <a:spcBef>
                <a:spcPct val="0"/>
              </a:spcBef>
              <a:spcAft>
                <a:spcPct val="0"/>
              </a:spcAft>
            </a:pPr>
            <a:r>
              <a:rPr lang="en-US" b="1" dirty="0">
                <a:solidFill>
                  <a:prstClr val="white"/>
                </a:solidFill>
                <a:latin typeface="Arial Narrow" panose="020B0606020202030204" pitchFamily="34" charset="0"/>
                <a:ea typeface="ＭＳ Ｐゴシック" charset="0"/>
                <a:cs typeface="Mission Gothic Regular Italic"/>
              </a:rPr>
              <a:t>I know </a:t>
            </a:r>
            <a:r>
              <a:rPr lang="en-US" b="1" dirty="0">
                <a:solidFill>
                  <a:schemeClr val="bg1"/>
                </a:solidFill>
                <a:latin typeface="Arial Narrow" panose="020B0606020202030204" pitchFamily="34" charset="0"/>
                <a:ea typeface="ＭＳ Ｐゴシック" charset="0"/>
                <a:cs typeface="Mission Gothic Regular Italic"/>
              </a:rPr>
              <a:t>nicotine</a:t>
            </a:r>
            <a:r>
              <a:rPr lang="en-US" b="1" dirty="0">
                <a:solidFill>
                  <a:prstClr val="white"/>
                </a:solidFill>
                <a:latin typeface="Arial Narrow" panose="020B0606020202030204" pitchFamily="34" charset="0"/>
                <a:ea typeface="ＭＳ Ｐゴシック" charset="0"/>
                <a:cs typeface="Mission Gothic Regular Italic"/>
              </a:rPr>
              <a:t> is bad for me, but…</a:t>
            </a:r>
          </a:p>
        </p:txBody>
      </p:sp>
      <p:pic>
        <p:nvPicPr>
          <p:cNvPr id="10" name="Picture 9"/>
          <p:cNvPicPr>
            <a:picLocks noChangeAspect="1"/>
          </p:cNvPicPr>
          <p:nvPr/>
        </p:nvPicPr>
        <p:blipFill>
          <a:blip r:embed="rId3"/>
          <a:stretch>
            <a:fillRect/>
          </a:stretch>
        </p:blipFill>
        <p:spPr>
          <a:xfrm>
            <a:off x="5300861" y="2209800"/>
            <a:ext cx="3317190" cy="1189182"/>
          </a:xfrm>
          <a:prstGeom prst="rect">
            <a:avLst/>
          </a:prstGeom>
        </p:spPr>
      </p:pic>
      <p:sp>
        <p:nvSpPr>
          <p:cNvPr id="11" name="TextBox 10"/>
          <p:cNvSpPr txBox="1"/>
          <p:nvPr/>
        </p:nvSpPr>
        <p:spPr>
          <a:xfrm>
            <a:off x="5728709" y="2281594"/>
            <a:ext cx="2461494" cy="646331"/>
          </a:xfrm>
          <a:prstGeom prst="rect">
            <a:avLst/>
          </a:prstGeom>
          <a:noFill/>
        </p:spPr>
        <p:txBody>
          <a:bodyPr wrap="square" rtlCol="0">
            <a:spAutoFit/>
          </a:bodyPr>
          <a:lstStyle/>
          <a:p>
            <a:pPr algn="ctr" defTabSz="457200" fontAlgn="base">
              <a:spcBef>
                <a:spcPct val="0"/>
              </a:spcBef>
              <a:spcAft>
                <a:spcPct val="0"/>
              </a:spcAft>
            </a:pPr>
            <a:r>
              <a:rPr lang="en-US" b="1" dirty="0">
                <a:solidFill>
                  <a:prstClr val="white"/>
                </a:solidFill>
                <a:latin typeface="Arial Narrow" panose="020B0606020202030204" pitchFamily="34" charset="0"/>
                <a:ea typeface="ＭＳ Ｐゴシック" charset="0"/>
                <a:cs typeface="Mission Gothic Regular Italic"/>
              </a:rPr>
              <a:t>My cancer sticks help</a:t>
            </a:r>
          </a:p>
          <a:p>
            <a:pPr algn="ctr" defTabSz="457200" fontAlgn="base">
              <a:spcBef>
                <a:spcPct val="0"/>
              </a:spcBef>
              <a:spcAft>
                <a:spcPct val="0"/>
              </a:spcAft>
            </a:pPr>
            <a:r>
              <a:rPr lang="en-US" b="1" dirty="0">
                <a:solidFill>
                  <a:prstClr val="white"/>
                </a:solidFill>
                <a:latin typeface="Arial Narrow" panose="020B0606020202030204" pitchFamily="34" charset="0"/>
                <a:ea typeface="ＭＳ Ｐゴシック" charset="0"/>
                <a:cs typeface="Mission Gothic Regular Italic"/>
              </a:rPr>
              <a:t>me relax.</a:t>
            </a:r>
          </a:p>
        </p:txBody>
      </p:sp>
      <p:sp>
        <p:nvSpPr>
          <p:cNvPr id="14" name="TextBox 13"/>
          <p:cNvSpPr txBox="1"/>
          <p:nvPr/>
        </p:nvSpPr>
        <p:spPr>
          <a:xfrm>
            <a:off x="1026771" y="3824400"/>
            <a:ext cx="2989327" cy="646331"/>
          </a:xfrm>
          <a:prstGeom prst="rect">
            <a:avLst/>
          </a:prstGeom>
          <a:noFill/>
        </p:spPr>
        <p:txBody>
          <a:bodyPr wrap="square" rtlCol="0">
            <a:spAutoFit/>
          </a:bodyPr>
          <a:lstStyle/>
          <a:p>
            <a:pPr algn="ctr" defTabSz="457200" fontAlgn="base">
              <a:spcBef>
                <a:spcPct val="0"/>
              </a:spcBef>
              <a:spcAft>
                <a:spcPct val="0"/>
              </a:spcAft>
            </a:pPr>
            <a:r>
              <a:rPr lang="en-US" b="1" dirty="0">
                <a:solidFill>
                  <a:prstClr val="white"/>
                </a:solidFill>
                <a:latin typeface="Arial Narrow" panose="020B0606020202030204" pitchFamily="34" charset="0"/>
                <a:ea typeface="ＭＳ Ｐゴシック" charset="0"/>
                <a:cs typeface="Mission Gothic Regular Italic"/>
              </a:rPr>
              <a:t>I’m broke but I still need </a:t>
            </a:r>
          </a:p>
          <a:p>
            <a:pPr algn="ctr" defTabSz="457200" fontAlgn="base">
              <a:spcBef>
                <a:spcPct val="0"/>
              </a:spcBef>
              <a:spcAft>
                <a:spcPct val="0"/>
              </a:spcAft>
            </a:pPr>
            <a:r>
              <a:rPr lang="en-US" b="1" dirty="0">
                <a:solidFill>
                  <a:prstClr val="white"/>
                </a:solidFill>
                <a:latin typeface="Arial Narrow" panose="020B0606020202030204" pitchFamily="34" charset="0"/>
                <a:ea typeface="ＭＳ Ｐゴシック" charset="0"/>
                <a:cs typeface="Mission Gothic Regular Italic"/>
              </a:rPr>
              <a:t>my chew.</a:t>
            </a:r>
          </a:p>
        </p:txBody>
      </p:sp>
      <p:sp>
        <p:nvSpPr>
          <p:cNvPr id="17" name="TextBox 16"/>
          <p:cNvSpPr txBox="1"/>
          <p:nvPr/>
        </p:nvSpPr>
        <p:spPr>
          <a:xfrm>
            <a:off x="5181600" y="4054914"/>
            <a:ext cx="2819400" cy="646331"/>
          </a:xfrm>
          <a:prstGeom prst="rect">
            <a:avLst/>
          </a:prstGeom>
          <a:noFill/>
        </p:spPr>
        <p:txBody>
          <a:bodyPr wrap="square" rtlCol="0">
            <a:spAutoFit/>
          </a:bodyPr>
          <a:lstStyle/>
          <a:p>
            <a:pPr algn="ctr" defTabSz="457200" fontAlgn="base">
              <a:spcBef>
                <a:spcPct val="0"/>
              </a:spcBef>
              <a:spcAft>
                <a:spcPct val="0"/>
              </a:spcAft>
            </a:pPr>
            <a:r>
              <a:rPr lang="en-US" b="1" dirty="0" err="1">
                <a:solidFill>
                  <a:prstClr val="white"/>
                </a:solidFill>
                <a:latin typeface="Arial Narrow" panose="020B0606020202030204" pitchFamily="34" charset="0"/>
                <a:ea typeface="ＭＳ Ｐゴシック" charset="0"/>
                <a:cs typeface="Mission Gothic Regular Italic"/>
              </a:rPr>
              <a:t>Juuls</a:t>
            </a:r>
            <a:r>
              <a:rPr lang="en-US" b="1" dirty="0">
                <a:solidFill>
                  <a:prstClr val="white"/>
                </a:solidFill>
                <a:latin typeface="Arial Narrow" panose="020B0606020202030204" pitchFamily="34" charset="0"/>
                <a:ea typeface="ＭＳ Ｐゴシック" charset="0"/>
                <a:cs typeface="Mission Gothic Regular Italic"/>
              </a:rPr>
              <a:t> are expensive. </a:t>
            </a:r>
          </a:p>
          <a:p>
            <a:pPr algn="ctr" defTabSz="457200" fontAlgn="base">
              <a:spcBef>
                <a:spcPct val="0"/>
              </a:spcBef>
              <a:spcAft>
                <a:spcPct val="0"/>
              </a:spcAft>
            </a:pPr>
            <a:r>
              <a:rPr lang="en-US" b="1" dirty="0">
                <a:solidFill>
                  <a:prstClr val="white"/>
                </a:solidFill>
                <a:latin typeface="Arial Narrow" panose="020B0606020202030204" pitchFamily="34" charset="0"/>
                <a:ea typeface="ＭＳ Ｐゴシック" charset="0"/>
                <a:cs typeface="Mission Gothic Regular Italic"/>
              </a:rPr>
              <a:t>I tried to quit once…</a:t>
            </a:r>
          </a:p>
        </p:txBody>
      </p:sp>
    </p:spTree>
    <p:extLst>
      <p:ext uri="{BB962C8B-B14F-4D97-AF65-F5344CB8AC3E}">
        <p14:creationId xmlns:p14="http://schemas.microsoft.com/office/powerpoint/2010/main" val="195935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C4D600"/>
                </a:solidFill>
                <a:cs typeface="Mission Gothic Black"/>
              </a:rPr>
              <a:t>— VIDEO —</a:t>
            </a:r>
            <a:br>
              <a:rPr lang="en-US" sz="3600" b="1" dirty="0">
                <a:solidFill>
                  <a:srgbClr val="C4D600"/>
                </a:solidFill>
                <a:cs typeface="Mission Gothic Black"/>
              </a:rPr>
            </a:br>
            <a:r>
              <a:rPr lang="en-US" sz="3600" b="1" dirty="0">
                <a:solidFill>
                  <a:srgbClr val="004B87"/>
                </a:solidFill>
                <a:cs typeface="Mission Gothic Black"/>
              </a:rPr>
              <a:t>A TOBACCO CONVERSATION</a:t>
            </a:r>
            <a:endParaRPr lang="en-US" sz="3600" dirty="0"/>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7" name="Picture 6"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1981200"/>
            <a:ext cx="3962400" cy="3962400"/>
          </a:xfrm>
          <a:prstGeom prst="rect">
            <a:avLst/>
          </a:prstGeom>
        </p:spPr>
      </p:pic>
    </p:spTree>
    <p:extLst>
      <p:ext uri="{BB962C8B-B14F-4D97-AF65-F5344CB8AC3E}">
        <p14:creationId xmlns:p14="http://schemas.microsoft.com/office/powerpoint/2010/main" val="2638753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a:latin typeface="Arial Narrow" panose="020B0606020202030204" pitchFamily="34" charset="0"/>
                <a:cs typeface="Mission Gothic Black"/>
              </a:rPr>
              <a:t>LESSON FOUR</a:t>
            </a: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a:latin typeface="Arial Narrow" panose="020B0606020202030204" pitchFamily="34" charset="0"/>
                <a:ea typeface="+mn-ea"/>
                <a:cs typeface="Mission Gothic Bold Italic"/>
              </a:rPr>
              <a:t>Sidekicks Conversation Skills</a:t>
            </a:r>
          </a:p>
        </p:txBody>
      </p:sp>
    </p:spTree>
    <p:extLst>
      <p:ext uri="{BB962C8B-B14F-4D97-AF65-F5344CB8AC3E}">
        <p14:creationId xmlns:p14="http://schemas.microsoft.com/office/powerpoint/2010/main" val="795263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BODY LANGUAGE</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AND TONE OF VOICE</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609629" y="1712149"/>
            <a:ext cx="3969925" cy="4329348"/>
          </a:xfrm>
        </p:spPr>
        <p:txBody>
          <a:bodyPr/>
          <a:lstStyle/>
          <a:p>
            <a:pPr eaLnBrk="0" hangingPunct="0">
              <a:spcAft>
                <a:spcPts val="1800"/>
              </a:spcAft>
              <a:buClr>
                <a:srgbClr val="004B87"/>
              </a:buClr>
              <a:buFont typeface="Arial"/>
              <a:buChar char="•"/>
            </a:pPr>
            <a:r>
              <a:rPr lang="en-US" altLang="en-US" dirty="0">
                <a:solidFill>
                  <a:srgbClr val="004B87"/>
                </a:solidFill>
                <a:latin typeface="Arial Narrow" panose="020B0606020202030204" pitchFamily="34" charset="0"/>
                <a:ea typeface="MS PGothic" pitchFamily="34" charset="-128"/>
                <a:cs typeface="Mission Gothic Bold"/>
              </a:rPr>
              <a:t>Eye Contact</a:t>
            </a:r>
          </a:p>
          <a:p>
            <a:pPr eaLnBrk="0" hangingPunct="0">
              <a:spcAft>
                <a:spcPts val="1800"/>
              </a:spcAft>
              <a:buClr>
                <a:srgbClr val="004B87"/>
              </a:buClr>
              <a:buFont typeface="Arial"/>
              <a:buChar char="•"/>
            </a:pPr>
            <a:r>
              <a:rPr lang="en-US" altLang="en-US" dirty="0">
                <a:solidFill>
                  <a:srgbClr val="004B87"/>
                </a:solidFill>
                <a:latin typeface="Arial Narrow" panose="020B0606020202030204" pitchFamily="34" charset="0"/>
                <a:ea typeface="MS PGothic" pitchFamily="34" charset="-128"/>
                <a:cs typeface="Mission Gothic Bold"/>
              </a:rPr>
              <a:t>Facial Expression</a:t>
            </a:r>
          </a:p>
          <a:p>
            <a:pPr eaLnBrk="0" hangingPunct="0">
              <a:spcAft>
                <a:spcPts val="1800"/>
              </a:spcAft>
              <a:buClr>
                <a:srgbClr val="004B87"/>
              </a:buClr>
              <a:buFont typeface="Arial"/>
              <a:buChar char="•"/>
            </a:pPr>
            <a:r>
              <a:rPr lang="en-US" altLang="en-US" dirty="0">
                <a:solidFill>
                  <a:srgbClr val="004B87"/>
                </a:solidFill>
                <a:latin typeface="Arial Narrow" panose="020B0606020202030204" pitchFamily="34" charset="0"/>
                <a:ea typeface="MS PGothic" pitchFamily="34" charset="-128"/>
                <a:cs typeface="Mission Gothic Bold"/>
              </a:rPr>
              <a:t>Posture</a:t>
            </a:r>
          </a:p>
          <a:p>
            <a:pPr eaLnBrk="0" hangingPunct="0">
              <a:spcAft>
                <a:spcPts val="1800"/>
              </a:spcAft>
              <a:buClr>
                <a:srgbClr val="004B87"/>
              </a:buClr>
              <a:buFont typeface="Arial"/>
              <a:buChar char="•"/>
            </a:pPr>
            <a:r>
              <a:rPr lang="en-US" altLang="en-US" dirty="0">
                <a:solidFill>
                  <a:srgbClr val="004B87"/>
                </a:solidFill>
                <a:latin typeface="Arial Narrow" panose="020B0606020202030204" pitchFamily="34" charset="0"/>
                <a:ea typeface="MS PGothic" pitchFamily="34" charset="-128"/>
                <a:cs typeface="Mission Gothic Bold"/>
              </a:rPr>
              <a:t>Volume</a:t>
            </a:r>
          </a:p>
          <a:p>
            <a:pPr eaLnBrk="0" hangingPunct="0">
              <a:spcAft>
                <a:spcPts val="1800"/>
              </a:spcAft>
              <a:buClr>
                <a:srgbClr val="004B87"/>
              </a:buClr>
              <a:buFont typeface="Arial"/>
              <a:buChar char="•"/>
            </a:pPr>
            <a:r>
              <a:rPr lang="en-US" altLang="en-US" dirty="0">
                <a:solidFill>
                  <a:srgbClr val="004B87"/>
                </a:solidFill>
                <a:latin typeface="Arial Narrow" panose="020B0606020202030204" pitchFamily="34" charset="0"/>
                <a:ea typeface="MS PGothic" pitchFamily="34" charset="-128"/>
                <a:cs typeface="Mission Gothic Bold"/>
              </a:rPr>
              <a:t>Rate of speech</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2560" y="1599260"/>
            <a:ext cx="3151342" cy="4222048"/>
          </a:xfrm>
          <a:prstGeom prst="rect">
            <a:avLst/>
          </a:prstGeom>
        </p:spPr>
      </p:pic>
    </p:spTree>
    <p:extLst>
      <p:ext uri="{BB962C8B-B14F-4D97-AF65-F5344CB8AC3E}">
        <p14:creationId xmlns:p14="http://schemas.microsoft.com/office/powerpoint/2010/main" val="6149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2000" dirty="0">
                <a:solidFill>
                  <a:srgbClr val="C4D600"/>
                </a:solidFill>
                <a:cs typeface="Mission Gothic Black"/>
              </a:rPr>
              <a:t>— ACTIVITY —</a:t>
            </a:r>
            <a:br>
              <a:rPr lang="en-US" sz="2000" dirty="0">
                <a:solidFill>
                  <a:srgbClr val="004B87"/>
                </a:solidFill>
                <a:cs typeface="Mission Gothic Black"/>
              </a:rPr>
            </a:br>
            <a:r>
              <a:rPr lang="en-US" b="1">
                <a:solidFill>
                  <a:srgbClr val="004B87"/>
                </a:solidFill>
                <a:cs typeface="Mission Gothic Black"/>
              </a:rPr>
              <a:t>ICE BREAKER</a:t>
            </a:r>
            <a:endParaRPr lang="en-US" b="1" dirty="0">
              <a:solidFill>
                <a:srgbClr val="004B87"/>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939040" y="1907993"/>
            <a:ext cx="6779312" cy="6234545"/>
          </a:xfrm>
          <a:prstGeom prst="rect">
            <a:avLst/>
          </a:prstGeom>
        </p:spPr>
      </p:pic>
      <p:pic>
        <p:nvPicPr>
          <p:cNvPr id="7" name="Picture 6"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63451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ACTIVITY —</a:t>
            </a:r>
            <a:br>
              <a:rPr lang="en-US" sz="2000" b="1" dirty="0">
                <a:solidFill>
                  <a:schemeClr val="tx2"/>
                </a:solidFill>
                <a:latin typeface="Arial Narrow" panose="020B0606020202030204" pitchFamily="34" charset="0"/>
                <a:cs typeface="Mission Gothic Black"/>
              </a:rPr>
            </a:br>
            <a:r>
              <a:rPr lang="en-US" sz="3600" b="1" dirty="0">
                <a:solidFill>
                  <a:srgbClr val="004B87"/>
                </a:solidFill>
                <a:latin typeface="Arial Narrow" panose="020B0606020202030204" pitchFamily="34" charset="0"/>
                <a:cs typeface="Mission Gothic Black"/>
              </a:rPr>
              <a:t>THE POWER OF LISTENING</a:t>
            </a:r>
            <a:endParaRPr lang="en-US" sz="3600" b="1" dirty="0">
              <a:solidFill>
                <a:srgbClr val="004B87"/>
              </a:solidFill>
              <a:latin typeface="Arial Narrow" panose="020B0606020202030204" pitchFamily="34" charset="0"/>
            </a:endParaRPr>
          </a:p>
        </p:txBody>
      </p:sp>
      <p:sp>
        <p:nvSpPr>
          <p:cNvPr id="4" name="TextBox 3"/>
          <p:cNvSpPr txBox="1"/>
          <p:nvPr/>
        </p:nvSpPr>
        <p:spPr>
          <a:xfrm>
            <a:off x="1560285" y="1479585"/>
            <a:ext cx="6253237" cy="5755422"/>
          </a:xfrm>
          <a:prstGeom prst="rect">
            <a:avLst/>
          </a:prstGeom>
          <a:noFill/>
        </p:spPr>
        <p:txBody>
          <a:bodyPr wrap="square" rtlCol="0">
            <a:spAutoFit/>
          </a:bodyPr>
          <a:lstStyle/>
          <a:p>
            <a:pPr marL="60325" lvl="1" defTabSz="457200" fontAlgn="base">
              <a:spcBef>
                <a:spcPts val="1800"/>
              </a:spcBef>
              <a:spcAft>
                <a:spcPct val="0"/>
              </a:spcAft>
            </a:pPr>
            <a:r>
              <a:rPr lang="en-US" sz="2800" dirty="0">
                <a:solidFill>
                  <a:srgbClr val="004B87"/>
                </a:solidFill>
                <a:latin typeface="Arial Narrow" panose="020B0606020202030204" pitchFamily="34" charset="0"/>
                <a:ea typeface="ＭＳ Ｐゴシック" charset="0"/>
                <a:cs typeface="Mission Gothic Black"/>
              </a:rPr>
              <a:t>Choose one of these to talk about…</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My plans for the weekend.</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What I want to do this summer.</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Someone positive in my life.</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My favorite activity.</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How I like to spend my time.</a:t>
            </a:r>
          </a:p>
          <a:p>
            <a:pPr lvl="2" defTabSz="457200" fontAlgn="base">
              <a:spcBef>
                <a:spcPct val="0"/>
              </a:spcBef>
              <a:spcAft>
                <a:spcPct val="0"/>
              </a:spcAft>
            </a:pPr>
            <a:endParaRPr lang="en-US" b="1" dirty="0">
              <a:solidFill>
                <a:srgbClr val="004B87"/>
              </a:solidFill>
              <a:latin typeface="Arial Narrow" panose="020B0606020202030204" pitchFamily="34" charset="0"/>
              <a:ea typeface="ＭＳ Ｐゴシック" charset="0"/>
            </a:endParaRPr>
          </a:p>
          <a:p>
            <a:pPr marL="53975" lvl="2" algn="ctr" defTabSz="457200" fontAlgn="base">
              <a:spcBef>
                <a:spcPct val="0"/>
              </a:spcBef>
              <a:spcAft>
                <a:spcPct val="0"/>
              </a:spcAft>
            </a:pPr>
            <a:r>
              <a:rPr lang="en-US" sz="3200" b="1" dirty="0">
                <a:solidFill>
                  <a:srgbClr val="004B87"/>
                </a:solidFill>
                <a:latin typeface="Arial Narrow" panose="020B0606020202030204" pitchFamily="34" charset="0"/>
                <a:ea typeface="ＭＳ Ｐゴシック" charset="0"/>
                <a:cs typeface="Mission Gothic Black"/>
              </a:rPr>
              <a:t>Listener cannot say a word!  </a:t>
            </a:r>
          </a:p>
          <a:p>
            <a:pPr algn="ctr" defTabSz="457200" fontAlgn="base">
              <a:spcBef>
                <a:spcPct val="0"/>
              </a:spcBef>
              <a:spcAft>
                <a:spcPct val="0"/>
              </a:spcAft>
            </a:pPr>
            <a:endParaRPr lang="en-US" sz="3200" b="1" dirty="0">
              <a:solidFill>
                <a:srgbClr val="2A2929"/>
              </a:solidFill>
              <a:latin typeface="Franklin Gothic Book" charset="0"/>
              <a:ea typeface="ＭＳ Ｐゴシック" charset="0"/>
            </a:endParaRPr>
          </a:p>
          <a:p>
            <a:pPr defTabSz="457200" fontAlgn="base">
              <a:spcBef>
                <a:spcPct val="0"/>
              </a:spcBef>
              <a:spcAft>
                <a:spcPct val="0"/>
              </a:spcAft>
            </a:pPr>
            <a:endParaRPr lang="en-US" dirty="0">
              <a:solidFill>
                <a:srgbClr val="2A2929"/>
              </a:solidFill>
              <a:latin typeface="Franklin Gothic Book" charset="0"/>
              <a:ea typeface="ＭＳ Ｐゴシック" charset="0"/>
            </a:endParaRPr>
          </a:p>
        </p:txBody>
      </p:sp>
      <p:pic>
        <p:nvPicPr>
          <p:cNvPr id="8" name="Picture 7" descr="activityicon.t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a:ln>
            <a:noFill/>
          </a:ln>
        </p:spPr>
      </p:pic>
    </p:spTree>
    <p:extLst>
      <p:ext uri="{BB962C8B-B14F-4D97-AF65-F5344CB8AC3E}">
        <p14:creationId xmlns:p14="http://schemas.microsoft.com/office/powerpoint/2010/main" val="59774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solidFill>
                  <a:srgbClr val="004B87"/>
                </a:solidFill>
                <a:latin typeface="Arial Narrow" panose="020B0606020202030204" pitchFamily="34" charset="0"/>
                <a:cs typeface="Mission Gothic Black"/>
              </a:rPr>
              <a:t>ACTIVE LISTENING</a:t>
            </a:r>
            <a:endParaRPr lang="en-US" b="1" dirty="0">
              <a:solidFill>
                <a:srgbClr val="004B87"/>
              </a:solidFill>
              <a:latin typeface="Arial Narrow" panose="020B0606020202030204" pitchFamily="34" charset="0"/>
            </a:endParaRPr>
          </a:p>
        </p:txBody>
      </p:sp>
      <p:sp>
        <p:nvSpPr>
          <p:cNvPr id="4" name="TextBox 3"/>
          <p:cNvSpPr txBox="1"/>
          <p:nvPr/>
        </p:nvSpPr>
        <p:spPr>
          <a:xfrm>
            <a:off x="2696934" y="1528916"/>
            <a:ext cx="4005315" cy="3477875"/>
          </a:xfrm>
          <a:prstGeom prst="rect">
            <a:avLst/>
          </a:prstGeom>
          <a:noFill/>
        </p:spPr>
        <p:txBody>
          <a:bodyPr wrap="square" rtlCol="0">
            <a:spAutoFit/>
          </a:bodyPr>
          <a:lstStyle/>
          <a:p>
            <a:pPr marL="457200" indent="-457200" defTabSz="457200" eaLnBrk="0" fontAlgn="base" hangingPunct="0">
              <a:spcBef>
                <a:spcPts val="3600"/>
              </a:spcBef>
              <a:buFont typeface="Arial" charset="0"/>
              <a:buAutoNum type="arabicPeriod"/>
            </a:pPr>
            <a:r>
              <a:rPr lang="en-US" altLang="en-US" sz="3200" b="1" dirty="0">
                <a:solidFill>
                  <a:srgbClr val="004B87"/>
                </a:solidFill>
                <a:latin typeface="Arial Narrow" panose="020B0606020202030204" pitchFamily="34" charset="0"/>
                <a:ea typeface="MS PGothic" pitchFamily="34" charset="-128"/>
                <a:cs typeface="Mission Gothic Black"/>
              </a:rPr>
              <a:t>Use Reflective Statements.</a:t>
            </a:r>
          </a:p>
          <a:p>
            <a:pPr marL="457200" indent="-457200" defTabSz="457200" eaLnBrk="0" fontAlgn="base" hangingPunct="0">
              <a:spcBef>
                <a:spcPts val="3600"/>
              </a:spcBef>
              <a:buFont typeface="Arial" charset="0"/>
              <a:buAutoNum type="arabicPeriod"/>
            </a:pPr>
            <a:r>
              <a:rPr lang="en-US" altLang="en-US" sz="3200" b="1" dirty="0">
                <a:solidFill>
                  <a:srgbClr val="004B87"/>
                </a:solidFill>
                <a:latin typeface="Arial Narrow" panose="020B0606020202030204" pitchFamily="34" charset="0"/>
                <a:ea typeface="MS PGothic" pitchFamily="34" charset="-128"/>
                <a:cs typeface="Mission Gothic Black"/>
              </a:rPr>
              <a:t>Ask Open-Ended Questions.</a:t>
            </a:r>
          </a:p>
          <a:p>
            <a:pPr marL="457200" indent="-457200" defTabSz="457200" eaLnBrk="0" fontAlgn="base" hangingPunct="0">
              <a:spcBef>
                <a:spcPts val="3600"/>
              </a:spcBef>
              <a:buFont typeface="Arial" charset="0"/>
              <a:buAutoNum type="arabicPeriod"/>
            </a:pPr>
            <a:r>
              <a:rPr lang="en-US" altLang="en-US" sz="3200" b="1" dirty="0">
                <a:solidFill>
                  <a:srgbClr val="004B87"/>
                </a:solidFill>
                <a:latin typeface="Arial Narrow" panose="020B0606020202030204" pitchFamily="34" charset="0"/>
                <a:ea typeface="MS PGothic" pitchFamily="34" charset="-128"/>
                <a:cs typeface="Mission Gothic Black"/>
              </a:rPr>
              <a:t>Ask Permission</a:t>
            </a:r>
            <a:r>
              <a:rPr lang="en-US" altLang="en-US" sz="3200" dirty="0">
                <a:solidFill>
                  <a:srgbClr val="004B87"/>
                </a:solidFill>
                <a:latin typeface="Arial Narrow" panose="020B0606020202030204" pitchFamily="34" charset="0"/>
                <a:ea typeface="MS PGothic" pitchFamily="34" charset="-128"/>
                <a:cs typeface="Mission Gothic Black"/>
              </a:rPr>
              <a:t>.</a:t>
            </a:r>
            <a:endParaRPr lang="en-US" altLang="en-US" sz="3200" dirty="0">
              <a:solidFill>
                <a:srgbClr val="004B87"/>
              </a:solidFill>
              <a:latin typeface="Arial Narrow" panose="020B0606020202030204" pitchFamily="34" charset="0"/>
              <a:ea typeface="MS PGothic" pitchFamily="34" charset="-128"/>
              <a:cs typeface="Mission Gothic Regular"/>
            </a:endParaRPr>
          </a:p>
        </p:txBody>
      </p:sp>
      <p:pic>
        <p:nvPicPr>
          <p:cNvPr id="9" name="Picture 8"/>
          <p:cNvPicPr>
            <a:picLocks noChangeAspect="1"/>
          </p:cNvPicPr>
          <p:nvPr/>
        </p:nvPicPr>
        <p:blipFill>
          <a:blip r:embed="rId2"/>
          <a:stretch>
            <a:fillRect/>
          </a:stretch>
        </p:blipFill>
        <p:spPr>
          <a:xfrm>
            <a:off x="7219664" y="2542233"/>
            <a:ext cx="1741785" cy="2113463"/>
          </a:xfrm>
          <a:prstGeom prst="rect">
            <a:avLst/>
          </a:prstGeom>
        </p:spPr>
      </p:pic>
      <p:sp>
        <p:nvSpPr>
          <p:cNvPr id="3" name="TextBox 2"/>
          <p:cNvSpPr txBox="1"/>
          <p:nvPr/>
        </p:nvSpPr>
        <p:spPr>
          <a:xfrm>
            <a:off x="981243" y="5759857"/>
            <a:ext cx="7436695" cy="1107996"/>
          </a:xfrm>
          <a:prstGeom prst="rect">
            <a:avLst/>
          </a:prstGeom>
          <a:noFill/>
        </p:spPr>
        <p:txBody>
          <a:bodyPr wrap="square" rtlCol="0">
            <a:spAutoFit/>
          </a:bodyPr>
          <a:lstStyle/>
          <a:p>
            <a:pPr algn="ctr" defTabSz="457200" fontAlgn="base">
              <a:spcBef>
                <a:spcPct val="0"/>
              </a:spcBef>
              <a:spcAft>
                <a:spcPct val="0"/>
              </a:spcAft>
            </a:pPr>
            <a:r>
              <a:rPr lang="en-US" altLang="en-US" sz="2400" b="1" dirty="0">
                <a:solidFill>
                  <a:srgbClr val="004B87"/>
                </a:solidFill>
                <a:latin typeface="Arial Narrow" panose="020B0606020202030204" pitchFamily="34" charset="0"/>
                <a:ea typeface="MS PGothic" pitchFamily="34" charset="-128"/>
                <a:cs typeface="Segoe UI" pitchFamily="34" charset="0"/>
              </a:rPr>
              <a:t>Focus on the Positive:  </a:t>
            </a:r>
          </a:p>
          <a:p>
            <a:pPr algn="ctr" defTabSz="457200" fontAlgn="base">
              <a:spcBef>
                <a:spcPct val="0"/>
              </a:spcBef>
              <a:spcAft>
                <a:spcPct val="0"/>
              </a:spcAft>
            </a:pPr>
            <a:r>
              <a:rPr lang="en-US" altLang="en-US" sz="2400" b="1" dirty="0">
                <a:solidFill>
                  <a:srgbClr val="004B87"/>
                </a:solidFill>
                <a:latin typeface="Arial Narrow" panose="020B0606020202030204" pitchFamily="34" charset="0"/>
                <a:ea typeface="MS PGothic" pitchFamily="34" charset="-128"/>
                <a:cs typeface="Segoe UI" pitchFamily="34" charset="0"/>
              </a:rPr>
              <a:t>Congratulate any success.</a:t>
            </a:r>
          </a:p>
          <a:p>
            <a:pPr algn="ctr" defTabSz="457200" fontAlgn="base">
              <a:spcBef>
                <a:spcPct val="0"/>
              </a:spcBef>
              <a:spcAft>
                <a:spcPct val="0"/>
              </a:spcAft>
            </a:pPr>
            <a:endParaRPr lang="en-US" b="1" dirty="0">
              <a:solidFill>
                <a:srgbClr val="004B87"/>
              </a:solidFill>
              <a:latin typeface="Franklin Gothic Book" charset="0"/>
              <a:ea typeface="ＭＳ Ｐゴシック" charset="0"/>
            </a:endParaRPr>
          </a:p>
        </p:txBody>
      </p:sp>
    </p:spTree>
    <p:extLst>
      <p:ext uri="{BB962C8B-B14F-4D97-AF65-F5344CB8AC3E}">
        <p14:creationId xmlns:p14="http://schemas.microsoft.com/office/powerpoint/2010/main" val="2331528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VIDEO —</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REFLECTIVE STATEMENTS</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lgn="ctr" eaLnBrk="0" hangingPunct="0">
              <a:spcBef>
                <a:spcPct val="50000"/>
              </a:spcBef>
              <a:spcAft>
                <a:spcPts val="1200"/>
              </a:spcAft>
              <a:buNone/>
            </a:pPr>
            <a:r>
              <a:rPr lang="en-US" dirty="0">
                <a:solidFill>
                  <a:srgbClr val="004B87"/>
                </a:solidFill>
                <a:latin typeface="Arial Narrow" panose="020B0606020202030204" pitchFamily="34" charset="0"/>
              </a:rPr>
              <a:t>Repeat what you’ve heard in your own words. </a:t>
            </a:r>
          </a:p>
          <a:p>
            <a:pPr marL="0" indent="0" algn="ctr" eaLnBrk="0" hangingPunct="0">
              <a:spcBef>
                <a:spcPts val="0"/>
              </a:spcBef>
              <a:spcAft>
                <a:spcPts val="1200"/>
              </a:spcAft>
              <a:buNone/>
            </a:pPr>
            <a:r>
              <a:rPr lang="en-US" dirty="0">
                <a:solidFill>
                  <a:srgbClr val="004B87"/>
                </a:solidFill>
                <a:latin typeface="Arial Narrow" panose="020B0606020202030204" pitchFamily="34" charset="0"/>
              </a:rPr>
              <a:t>Keep it positive when possible</a:t>
            </a:r>
          </a:p>
          <a:p>
            <a:pPr marL="0" indent="0" algn="ctr" eaLnBrk="0" hangingPunct="0">
              <a:spcBef>
                <a:spcPts val="0"/>
              </a:spcBef>
              <a:spcAft>
                <a:spcPts val="1200"/>
              </a:spcAft>
              <a:buNone/>
            </a:pPr>
            <a:endParaRPr lang="en-US" dirty="0">
              <a:solidFill>
                <a:srgbClr val="004B87"/>
              </a:solidFill>
              <a:latin typeface="Mission Gothic Black"/>
            </a:endParaRPr>
          </a:p>
          <a:p>
            <a:pPr marL="0" indent="0" algn="ctr" eaLnBrk="0" hangingPunct="0">
              <a:spcBef>
                <a:spcPts val="0"/>
              </a:spcBef>
              <a:spcAft>
                <a:spcPts val="1200"/>
              </a:spcAft>
              <a:buNone/>
            </a:pPr>
            <a:endParaRPr lang="en-US" dirty="0">
              <a:solidFill>
                <a:srgbClr val="004B87"/>
              </a:solidFill>
              <a:latin typeface="Mission Gothic Black"/>
            </a:endParaRPr>
          </a:p>
          <a:p>
            <a:pPr marL="0" indent="0" algn="ctr" eaLnBrk="0" hangingPunct="0">
              <a:spcBef>
                <a:spcPts val="0"/>
              </a:spcBef>
              <a:spcAft>
                <a:spcPts val="1200"/>
              </a:spcAft>
              <a:buNone/>
            </a:pPr>
            <a:endParaRPr lang="en-US" dirty="0">
              <a:solidFill>
                <a:srgbClr val="004B87"/>
              </a:solidFill>
              <a:latin typeface="Mission Gothic Black"/>
            </a:endParaRPr>
          </a:p>
          <a:p>
            <a:pPr marL="0" indent="0" algn="ctr" eaLnBrk="0" hangingPunct="0">
              <a:spcBef>
                <a:spcPts val="0"/>
              </a:spcBef>
              <a:spcAft>
                <a:spcPts val="1200"/>
              </a:spcAft>
              <a:buNone/>
            </a:pPr>
            <a:endParaRPr lang="en-US" dirty="0">
              <a:solidFill>
                <a:srgbClr val="004B87"/>
              </a:solidFill>
              <a:latin typeface="Mission Gothic Black"/>
            </a:endParaRPr>
          </a:p>
          <a:p>
            <a:pPr marL="0" indent="0" algn="ctr" eaLnBrk="0" hangingPunct="0">
              <a:spcBef>
                <a:spcPts val="0"/>
              </a:spcBef>
              <a:spcAft>
                <a:spcPts val="1200"/>
              </a:spcAft>
              <a:buNone/>
            </a:pPr>
            <a:endParaRPr lang="en-US" dirty="0">
              <a:solidFill>
                <a:srgbClr val="004B87"/>
              </a:solidFill>
              <a:latin typeface="Mission Gothic Black"/>
            </a:endParaRPr>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7" name="Picture 6"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2743200"/>
            <a:ext cx="3962400" cy="3962400"/>
          </a:xfrm>
          <a:prstGeom prst="rect">
            <a:avLst/>
          </a:prstGeom>
        </p:spPr>
      </p:pic>
    </p:spTree>
    <p:extLst>
      <p:ext uri="{BB962C8B-B14F-4D97-AF65-F5344CB8AC3E}">
        <p14:creationId xmlns:p14="http://schemas.microsoft.com/office/powerpoint/2010/main" val="3030355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199" y="1763655"/>
            <a:ext cx="8229600" cy="1164109"/>
          </a:xfrm>
          <a:prstGeom prst="roundRect">
            <a:avLst/>
          </a:prstGeom>
          <a:solidFill>
            <a:srgbClr val="9FD5D0">
              <a:alpha val="2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eaLnBrk="0" hangingPunct="0">
              <a:spcBef>
                <a:spcPct val="50000"/>
              </a:spcBef>
              <a:spcAft>
                <a:spcPts val="1200"/>
              </a:spcAft>
              <a:buNone/>
            </a:pPr>
            <a:r>
              <a:rPr lang="en-US" sz="2000" b="1" dirty="0">
                <a:solidFill>
                  <a:srgbClr val="004B87"/>
                </a:solidFill>
                <a:latin typeface="Arial Narrow" panose="020B0606020202030204" pitchFamily="34" charset="0"/>
              </a:rPr>
              <a:t>Teen: </a:t>
            </a:r>
            <a:r>
              <a:rPr lang="en-US" b="1" dirty="0">
                <a:solidFill>
                  <a:srgbClr val="004B87"/>
                </a:solidFill>
                <a:latin typeface="Arial Narrow" panose="020B0606020202030204" pitchFamily="34" charset="0"/>
              </a:rPr>
              <a:t>“I’m so stressed. I have to get a job to pay for gas and car</a:t>
            </a:r>
            <a:br>
              <a:rPr lang="en-US" b="1" dirty="0">
                <a:solidFill>
                  <a:srgbClr val="004B87"/>
                </a:solidFill>
                <a:latin typeface="Arial Narrow" panose="020B0606020202030204" pitchFamily="34" charset="0"/>
              </a:rPr>
            </a:br>
            <a:r>
              <a:rPr lang="en-US" b="1" dirty="0">
                <a:solidFill>
                  <a:srgbClr val="004B87"/>
                </a:solidFill>
                <a:latin typeface="Arial Narrow" panose="020B0606020202030204" pitchFamily="34" charset="0"/>
              </a:rPr>
              <a:t>insurance or my parents won’t let me keep driving.”</a:t>
            </a:r>
          </a:p>
        </p:txBody>
      </p:sp>
      <p:sp>
        <p:nvSpPr>
          <p:cNvPr id="2" name="Title 1"/>
          <p:cNvSpPr>
            <a:spLocks noGrp="1"/>
          </p:cNvSpPr>
          <p:nvPr>
            <p:ph type="title"/>
          </p:nvPr>
        </p:nvSpPr>
        <p:spPr/>
        <p:txBody>
          <a:bodyPr/>
          <a:lstStyle/>
          <a:p>
            <a:r>
              <a:rPr lang="en-US" sz="4000" b="1" dirty="0">
                <a:solidFill>
                  <a:srgbClr val="004B87"/>
                </a:solidFill>
                <a:latin typeface="Arial Narrow" panose="020B0606020202030204" pitchFamily="34" charset="0"/>
                <a:cs typeface="Mission Gothic Black"/>
              </a:rPr>
              <a:t>PRACTICE 1</a:t>
            </a:r>
            <a:br>
              <a:rPr lang="en-US" sz="4000" b="1" dirty="0">
                <a:solidFill>
                  <a:srgbClr val="004B87"/>
                </a:solidFill>
                <a:latin typeface="Arial Narrow" panose="020B0606020202030204" pitchFamily="34" charset="0"/>
                <a:cs typeface="Mission Gothic Black"/>
              </a:rPr>
            </a:br>
            <a:r>
              <a:rPr lang="en-US" sz="4000" b="1" dirty="0">
                <a:solidFill>
                  <a:srgbClr val="004B87"/>
                </a:solidFill>
                <a:latin typeface="Arial Narrow" panose="020B0606020202030204" pitchFamily="34" charset="0"/>
                <a:cs typeface="Mission Gothic Black"/>
              </a:rPr>
              <a:t>REFLECTIVE STATEMENTS</a:t>
            </a:r>
            <a:endParaRPr lang="en-US" sz="4000"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57199" y="3085521"/>
            <a:ext cx="8372475" cy="2822276"/>
          </a:xfrm>
        </p:spPr>
        <p:txBody>
          <a:bodyPr/>
          <a:lstStyle/>
          <a:p>
            <a:pPr marL="0" indent="0" eaLnBrk="0" hangingPunct="0">
              <a:spcBef>
                <a:spcPts val="600"/>
              </a:spcBef>
              <a:spcAft>
                <a:spcPts val="600"/>
              </a:spcAft>
              <a:buNone/>
            </a:pPr>
            <a:r>
              <a:rPr lang="en-US" altLang="en-US" b="1" dirty="0">
                <a:solidFill>
                  <a:srgbClr val="004B87"/>
                </a:solidFill>
                <a:latin typeface="Arial Narrow" panose="020B0606020202030204" pitchFamily="34" charset="0"/>
                <a:ea typeface="MS PGothic" pitchFamily="34" charset="-128"/>
                <a:cs typeface="Mission Gothic Regular Italic"/>
              </a:rPr>
              <a:t>What could you say? </a:t>
            </a:r>
          </a:p>
          <a:p>
            <a:pPr marL="914400" indent="-457200" eaLnBrk="0" hangingPunct="0">
              <a:spcBef>
                <a:spcPts val="600"/>
              </a:spcBef>
              <a:spcAft>
                <a:spcPts val="6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“You’re worried about not being able to drive.”		</a:t>
            </a:r>
          </a:p>
          <a:p>
            <a:pPr marL="914400" indent="-457200" eaLnBrk="0" hangingPunct="0">
              <a:spcBef>
                <a:spcPts val="600"/>
              </a:spcBef>
              <a:spcAft>
                <a:spcPts val="6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“I know. I have the same problem.”</a:t>
            </a:r>
          </a:p>
          <a:p>
            <a:pPr marL="914400" indent="-457200" eaLnBrk="0" hangingPunct="0">
              <a:spcBef>
                <a:spcPts val="600"/>
              </a:spcBef>
              <a:spcAft>
                <a:spcPts val="6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“You are stressing about finding a job.”</a:t>
            </a:r>
          </a:p>
          <a:p>
            <a:pPr marL="914400" indent="-457200" eaLnBrk="0" hangingPunct="0">
              <a:spcBef>
                <a:spcPts val="600"/>
              </a:spcBef>
              <a:spcAft>
                <a:spcPts val="6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“You should tell your parents you’re too busy to work.”</a:t>
            </a:r>
          </a:p>
          <a:p>
            <a:pPr marL="0" indent="0">
              <a:spcBef>
                <a:spcPts val="600"/>
              </a:spcBef>
              <a:spcAft>
                <a:spcPts val="600"/>
              </a:spcAft>
              <a:buNone/>
            </a:pPr>
            <a:r>
              <a:rPr lang="en-US" altLang="en-US" b="1" dirty="0">
                <a:solidFill>
                  <a:srgbClr val="004B87"/>
                </a:solidFill>
                <a:latin typeface="Arial Narrow" panose="020B0606020202030204" pitchFamily="34" charset="0"/>
                <a:ea typeface="MS PGothic" pitchFamily="34" charset="-128"/>
                <a:cs typeface="Mission Gothic Regular Italic"/>
              </a:rPr>
              <a:t>Which ones are Reflective Statements?</a:t>
            </a:r>
          </a:p>
          <a:p>
            <a:pPr marL="0" indent="0">
              <a:buNone/>
            </a:pPr>
            <a:endParaRPr lang="en-US" dirty="0">
              <a:latin typeface="+mj-lt"/>
            </a:endParaRPr>
          </a:p>
        </p:txBody>
      </p:sp>
    </p:spTree>
    <p:extLst>
      <p:ext uri="{BB962C8B-B14F-4D97-AF65-F5344CB8AC3E}">
        <p14:creationId xmlns:p14="http://schemas.microsoft.com/office/powerpoint/2010/main" val="295612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4B87"/>
                </a:solidFill>
                <a:latin typeface="Arial Narrow" panose="020B0606020202030204" pitchFamily="34" charset="0"/>
                <a:cs typeface="Mission Gothic Black"/>
              </a:rPr>
              <a:t>PRACTICE 2</a:t>
            </a:r>
            <a:br>
              <a:rPr lang="en-US" sz="4000" b="1" dirty="0">
                <a:solidFill>
                  <a:srgbClr val="004B87"/>
                </a:solidFill>
                <a:latin typeface="Arial Narrow" panose="020B0606020202030204" pitchFamily="34" charset="0"/>
                <a:cs typeface="Mission Gothic Black"/>
              </a:rPr>
            </a:br>
            <a:r>
              <a:rPr lang="en-US" sz="4000" b="1" dirty="0">
                <a:solidFill>
                  <a:srgbClr val="004B87"/>
                </a:solidFill>
                <a:latin typeface="Arial Narrow" panose="020B0606020202030204" pitchFamily="34" charset="0"/>
                <a:cs typeface="Mission Gothic Black"/>
              </a:rPr>
              <a:t>REFLECTIVE STATEMENTS</a:t>
            </a:r>
            <a:endParaRPr lang="en-US" sz="4000" b="1" dirty="0">
              <a:solidFill>
                <a:srgbClr val="004B87"/>
              </a:solidFill>
              <a:latin typeface="Arial Narrow" panose="020B0606020202030204" pitchFamily="34" charset="0"/>
            </a:endParaRPr>
          </a:p>
        </p:txBody>
      </p:sp>
      <p:sp>
        <p:nvSpPr>
          <p:cNvPr id="4" name="Rounded Rectangle 3"/>
          <p:cNvSpPr/>
          <p:nvPr/>
        </p:nvSpPr>
        <p:spPr>
          <a:xfrm>
            <a:off x="457200" y="1646185"/>
            <a:ext cx="8229600" cy="830734"/>
          </a:xfrm>
          <a:prstGeom prst="roundRect">
            <a:avLst/>
          </a:prstGeom>
          <a:solidFill>
            <a:srgbClr val="9FD5D0">
              <a:alpha val="2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eaLnBrk="0" hangingPunct="0">
              <a:spcBef>
                <a:spcPct val="50000"/>
              </a:spcBef>
              <a:spcAft>
                <a:spcPts val="1200"/>
              </a:spcAft>
              <a:buNone/>
            </a:pPr>
            <a:r>
              <a:rPr lang="en-US" sz="2000" b="1" dirty="0">
                <a:solidFill>
                  <a:srgbClr val="004B87"/>
                </a:solidFill>
                <a:latin typeface="Arial Narrow" panose="020B0606020202030204" pitchFamily="34" charset="0"/>
              </a:rPr>
              <a:t>Teen: </a:t>
            </a:r>
            <a:r>
              <a:rPr lang="en-US" b="1" dirty="0">
                <a:solidFill>
                  <a:srgbClr val="004B87"/>
                </a:solidFill>
                <a:latin typeface="Arial Narrow" panose="020B0606020202030204" pitchFamily="34" charset="0"/>
              </a:rPr>
              <a:t>“I am so tired of people nagging me about vaping!”</a:t>
            </a:r>
          </a:p>
        </p:txBody>
      </p:sp>
      <p:sp>
        <p:nvSpPr>
          <p:cNvPr id="6" name="Content Placeholder 2"/>
          <p:cNvSpPr>
            <a:spLocks noGrp="1"/>
          </p:cNvSpPr>
          <p:nvPr>
            <p:ph idx="1"/>
          </p:nvPr>
        </p:nvSpPr>
        <p:spPr>
          <a:xfrm>
            <a:off x="251210" y="2773345"/>
            <a:ext cx="8892790" cy="3171948"/>
          </a:xfrm>
        </p:spPr>
        <p:txBody>
          <a:bodyPr/>
          <a:lstStyle/>
          <a:p>
            <a:pPr marL="0" indent="0" eaLnBrk="0" hangingPunct="0">
              <a:spcBef>
                <a:spcPts val="600"/>
              </a:spcBef>
              <a:spcAft>
                <a:spcPts val="600"/>
              </a:spcAft>
              <a:buNone/>
            </a:pPr>
            <a:r>
              <a:rPr lang="en-US" altLang="en-US" b="1" dirty="0">
                <a:solidFill>
                  <a:srgbClr val="004B87"/>
                </a:solidFill>
                <a:latin typeface="Arial Narrow" panose="020B0606020202030204" pitchFamily="34" charset="0"/>
                <a:ea typeface="MS PGothic" pitchFamily="34" charset="-128"/>
                <a:cs typeface="Mission Gothic Regular Italic"/>
              </a:rPr>
              <a:t>What could you say? </a:t>
            </a:r>
          </a:p>
          <a:p>
            <a:pPr marL="457200" indent="-457200" eaLnBrk="0" hangingPunct="0">
              <a:spcBef>
                <a:spcPts val="600"/>
              </a:spcBef>
              <a:spcAft>
                <a:spcPts val="600"/>
              </a:spcAft>
              <a:buFont typeface="+mj-lt"/>
              <a:buAutoNum type="alphaLcPeriod"/>
            </a:pPr>
            <a:r>
              <a:rPr lang="en-US" sz="2400" dirty="0">
                <a:solidFill>
                  <a:srgbClr val="004B87"/>
                </a:solidFill>
                <a:latin typeface="Arial Narrow" panose="020B0606020202030204" pitchFamily="34" charset="0"/>
                <a:ea typeface="MS PGothic" pitchFamily="34" charset="-128"/>
                <a:cs typeface="Mission Gothic Regular Italic"/>
              </a:rPr>
              <a:t>“That’s too bad. If you quit, people would stop nagging you.”</a:t>
            </a:r>
          </a:p>
          <a:p>
            <a:pPr marL="457200" indent="-457200" eaLnBrk="0" hangingPunct="0">
              <a:spcBef>
                <a:spcPts val="600"/>
              </a:spcBef>
              <a:spcAft>
                <a:spcPts val="600"/>
              </a:spcAft>
              <a:buFont typeface="+mj-lt"/>
              <a:buAutoNum type="alphaLcPeriod"/>
            </a:pPr>
            <a:r>
              <a:rPr lang="en-US" sz="2400" dirty="0">
                <a:solidFill>
                  <a:srgbClr val="004B87"/>
                </a:solidFill>
                <a:latin typeface="Arial Narrow" panose="020B0606020202030204" pitchFamily="34" charset="0"/>
                <a:ea typeface="MS PGothic" pitchFamily="34" charset="-128"/>
                <a:cs typeface="Mission Gothic Regular Italic"/>
              </a:rPr>
              <a:t>“It’s easy to quit. Just do it.”</a:t>
            </a:r>
          </a:p>
          <a:p>
            <a:pPr marL="457200" indent="-457200" eaLnBrk="0" hangingPunct="0">
              <a:spcBef>
                <a:spcPts val="600"/>
              </a:spcBef>
              <a:spcAft>
                <a:spcPts val="600"/>
              </a:spcAft>
              <a:buFont typeface="+mj-lt"/>
              <a:buAutoNum type="alphaLcPeriod"/>
            </a:pPr>
            <a:r>
              <a:rPr lang="en-US" sz="2400" dirty="0">
                <a:solidFill>
                  <a:srgbClr val="004B87"/>
                </a:solidFill>
                <a:latin typeface="Arial Narrow" panose="020B0606020202030204" pitchFamily="34" charset="0"/>
                <a:ea typeface="MS PGothic" pitchFamily="34" charset="-128"/>
                <a:cs typeface="Mission Gothic Regular Italic"/>
              </a:rPr>
              <a:t>“You want to make up your own mind about smoking.”</a:t>
            </a:r>
          </a:p>
          <a:p>
            <a:pPr marL="457200" indent="-457200" eaLnBrk="0" hangingPunct="0">
              <a:spcBef>
                <a:spcPts val="600"/>
              </a:spcBef>
              <a:spcAft>
                <a:spcPts val="600"/>
              </a:spcAft>
              <a:buFont typeface="+mj-lt"/>
              <a:buAutoNum type="alphaLcPeriod"/>
            </a:pPr>
            <a:r>
              <a:rPr lang="en-US" sz="2400" dirty="0">
                <a:solidFill>
                  <a:srgbClr val="004B87"/>
                </a:solidFill>
                <a:latin typeface="Arial Narrow" panose="020B0606020202030204" pitchFamily="34" charset="0"/>
                <a:ea typeface="MS PGothic" pitchFamily="34" charset="-128"/>
                <a:cs typeface="Mission Gothic Regular Italic"/>
              </a:rPr>
              <a:t>“It bothers you that people talk to you about your vaping so much.”</a:t>
            </a:r>
          </a:p>
          <a:p>
            <a:pPr marL="0" indent="0" eaLnBrk="0" hangingPunct="0">
              <a:spcBef>
                <a:spcPts val="600"/>
              </a:spcBef>
              <a:spcAft>
                <a:spcPts val="600"/>
              </a:spcAft>
              <a:buNone/>
            </a:pPr>
            <a:r>
              <a:rPr lang="en-US" b="1" dirty="0">
                <a:solidFill>
                  <a:srgbClr val="004B87"/>
                </a:solidFill>
                <a:latin typeface="Arial Narrow" panose="020B0606020202030204" pitchFamily="34" charset="0"/>
                <a:ea typeface="MS PGothic" pitchFamily="34" charset="-128"/>
                <a:cs typeface="Mission Gothic Regular Italic"/>
              </a:rPr>
              <a:t>Which ones are Reflective Statements?</a:t>
            </a:r>
          </a:p>
        </p:txBody>
      </p:sp>
    </p:spTree>
    <p:extLst>
      <p:ext uri="{BB962C8B-B14F-4D97-AF65-F5344CB8AC3E}">
        <p14:creationId xmlns:p14="http://schemas.microsoft.com/office/powerpoint/2010/main" val="32300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63"/>
            <a:ext cx="8229600" cy="1143000"/>
          </a:xfrm>
        </p:spPr>
        <p:txBody>
          <a:bodyPr/>
          <a:lstStyle/>
          <a:p>
            <a:r>
              <a:rPr lang="en-US" b="1" dirty="0">
                <a:solidFill>
                  <a:srgbClr val="004B87"/>
                </a:solidFill>
                <a:latin typeface="Arial Narrow" panose="020B0606020202030204" pitchFamily="34" charset="0"/>
                <a:cs typeface="Mission Gothic Black"/>
              </a:rPr>
              <a:t>SMALL GROUP PRACTICE: </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REFLECTIVE STATEMENTS</a:t>
            </a:r>
            <a:endParaRPr lang="en-US" b="1" dirty="0">
              <a:solidFill>
                <a:srgbClr val="004B87"/>
              </a:solidFill>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016000" y="2241550"/>
            <a:ext cx="7099300" cy="3822700"/>
          </a:xfrm>
          <a:prstGeom prst="rect">
            <a:avLst/>
          </a:prstGeom>
        </p:spPr>
      </p:pic>
    </p:spTree>
    <p:extLst>
      <p:ext uri="{BB962C8B-B14F-4D97-AF65-F5344CB8AC3E}">
        <p14:creationId xmlns:p14="http://schemas.microsoft.com/office/powerpoint/2010/main" val="850582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ACTIVITY —</a:t>
            </a:r>
            <a:br>
              <a:rPr lang="en-US" sz="2000"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PITCH ‘N HIT</a:t>
            </a:r>
            <a:endParaRPr lang="en-US" b="1" dirty="0">
              <a:solidFill>
                <a:srgbClr val="004B87"/>
              </a:solidFill>
              <a:latin typeface="Arial Narrow" panose="020B0606020202030204" pitchFamily="34" charset="0"/>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88025" y="2229555"/>
            <a:ext cx="3232664" cy="3791186"/>
          </a:xfrm>
          <a:prstGeom prst="rect">
            <a:avLst/>
          </a:prstGeom>
        </p:spPr>
      </p:pic>
      <p:sp>
        <p:nvSpPr>
          <p:cNvPr id="9" name="TextBox 8"/>
          <p:cNvSpPr txBox="1"/>
          <p:nvPr/>
        </p:nvSpPr>
        <p:spPr>
          <a:xfrm>
            <a:off x="4505208" y="2771973"/>
            <a:ext cx="4060517" cy="830997"/>
          </a:xfrm>
          <a:prstGeom prst="rect">
            <a:avLst/>
          </a:prstGeom>
          <a:noFill/>
        </p:spPr>
        <p:txBody>
          <a:bodyPr wrap="square" rtlCol="0">
            <a:spAutoFit/>
          </a:bodyPr>
          <a:lstStyle/>
          <a:p>
            <a:pPr algn="ctr"/>
            <a:r>
              <a:rPr lang="en-US" sz="4800" dirty="0">
                <a:solidFill>
                  <a:srgbClr val="004B87"/>
                </a:solidFill>
                <a:latin typeface="Arial Narrow" panose="020B0606020202030204" pitchFamily="34" charset="0"/>
                <a:cs typeface="Mission Gothic Black"/>
              </a:rPr>
              <a:t>STATEMENT</a:t>
            </a:r>
          </a:p>
        </p:txBody>
      </p:sp>
      <p:sp>
        <p:nvSpPr>
          <p:cNvPr id="10" name="TextBox 9"/>
          <p:cNvSpPr txBox="1"/>
          <p:nvPr/>
        </p:nvSpPr>
        <p:spPr>
          <a:xfrm>
            <a:off x="4545401" y="4229094"/>
            <a:ext cx="4060517" cy="830997"/>
          </a:xfrm>
          <a:prstGeom prst="rect">
            <a:avLst/>
          </a:prstGeom>
          <a:noFill/>
        </p:spPr>
        <p:txBody>
          <a:bodyPr wrap="square" rtlCol="0">
            <a:spAutoFit/>
          </a:bodyPr>
          <a:lstStyle/>
          <a:p>
            <a:pPr algn="ctr"/>
            <a:r>
              <a:rPr lang="en-US" sz="4800" dirty="0">
                <a:solidFill>
                  <a:srgbClr val="004B87"/>
                </a:solidFill>
                <a:latin typeface="Arial Narrow" panose="020B0606020202030204" pitchFamily="34" charset="0"/>
                <a:cs typeface="Mission Gothic Black"/>
              </a:rPr>
              <a:t>REFLECTION</a:t>
            </a:r>
          </a:p>
        </p:txBody>
      </p:sp>
      <p:pic>
        <p:nvPicPr>
          <p:cNvPr id="13" name="Picture 12"/>
          <p:cNvPicPr>
            <a:picLocks noChangeAspect="1"/>
          </p:cNvPicPr>
          <p:nvPr/>
        </p:nvPicPr>
        <p:blipFill>
          <a:blip r:embed="rId4"/>
          <a:stretch>
            <a:fillRect/>
          </a:stretch>
        </p:blipFill>
        <p:spPr>
          <a:xfrm>
            <a:off x="6331067" y="3603657"/>
            <a:ext cx="489186" cy="494808"/>
          </a:xfrm>
          <a:prstGeom prst="rect">
            <a:avLst/>
          </a:prstGeom>
        </p:spPr>
      </p:pic>
      <p:pic>
        <p:nvPicPr>
          <p:cNvPr id="12" name="Picture 11" descr="activityicon.tif"/>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31967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VIDEO —</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OPEN-ENDED QUESTIONS</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lgn="ctr" eaLnBrk="0" hangingPunct="0">
              <a:spcBef>
                <a:spcPct val="50000"/>
              </a:spcBef>
              <a:spcAft>
                <a:spcPts val="600"/>
              </a:spcAft>
              <a:buNone/>
            </a:pPr>
            <a:r>
              <a:rPr lang="en-US" dirty="0">
                <a:solidFill>
                  <a:srgbClr val="004B87"/>
                </a:solidFill>
                <a:latin typeface="Arial Narrow" panose="020B0606020202030204" pitchFamily="34" charset="0"/>
              </a:rPr>
              <a:t>Ask questions to find out more. </a:t>
            </a:r>
          </a:p>
          <a:p>
            <a:pPr marL="0" indent="0" algn="ctr" eaLnBrk="0" hangingPunct="0">
              <a:spcBef>
                <a:spcPts val="0"/>
              </a:spcBef>
              <a:spcAft>
                <a:spcPts val="600"/>
              </a:spcAft>
              <a:buNone/>
            </a:pPr>
            <a:r>
              <a:rPr lang="en-US" dirty="0">
                <a:solidFill>
                  <a:srgbClr val="004B87"/>
                </a:solidFill>
                <a:latin typeface="Arial Narrow" panose="020B0606020202030204" pitchFamily="34" charset="0"/>
              </a:rPr>
              <a:t>Ask questions that do not have “yes” or “no” </a:t>
            </a:r>
            <a:r>
              <a:rPr lang="en-US" dirty="0">
                <a:solidFill>
                  <a:srgbClr val="004B87"/>
                </a:solidFill>
              </a:rPr>
              <a:t>answers.</a:t>
            </a:r>
          </a:p>
          <a:p>
            <a:endParaRPr lang="en-US" dirty="0"/>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6" name="Picture 5"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2819400"/>
            <a:ext cx="3962400" cy="3962400"/>
          </a:xfrm>
          <a:prstGeom prst="rect">
            <a:avLst/>
          </a:prstGeom>
        </p:spPr>
      </p:pic>
    </p:spTree>
    <p:extLst>
      <p:ext uri="{BB962C8B-B14F-4D97-AF65-F5344CB8AC3E}">
        <p14:creationId xmlns:p14="http://schemas.microsoft.com/office/powerpoint/2010/main" val="522345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4B87"/>
                </a:solidFill>
                <a:latin typeface="Arial Narrow" panose="020B0606020202030204" pitchFamily="34" charset="0"/>
                <a:cs typeface="Mission Gothic Black"/>
              </a:rPr>
              <a:t>PRACTICE 1</a:t>
            </a:r>
            <a:br>
              <a:rPr lang="en-US" sz="3600" b="1" dirty="0">
                <a:solidFill>
                  <a:srgbClr val="004B87"/>
                </a:solidFill>
                <a:latin typeface="Arial Narrow" panose="020B0606020202030204" pitchFamily="34" charset="0"/>
                <a:cs typeface="Mission Gothic Black"/>
              </a:rPr>
            </a:br>
            <a:r>
              <a:rPr lang="en-US" sz="3600" b="1" dirty="0">
                <a:solidFill>
                  <a:srgbClr val="004B87"/>
                </a:solidFill>
                <a:latin typeface="Arial Narrow" panose="020B0606020202030204" pitchFamily="34" charset="0"/>
                <a:cs typeface="Mission Gothic Black"/>
              </a:rPr>
              <a:t>OPEN-ENDED QUESTIONS</a:t>
            </a:r>
            <a:endParaRPr lang="en-US" sz="3600" b="1" dirty="0">
              <a:solidFill>
                <a:srgbClr val="004B87"/>
              </a:solidFill>
              <a:latin typeface="Arial Narrow" panose="020B0606020202030204" pitchFamily="34" charset="0"/>
            </a:endParaRPr>
          </a:p>
        </p:txBody>
      </p:sp>
      <p:sp>
        <p:nvSpPr>
          <p:cNvPr id="8" name="Rounded Rectangle 7"/>
          <p:cNvSpPr/>
          <p:nvPr/>
        </p:nvSpPr>
        <p:spPr>
          <a:xfrm>
            <a:off x="457200" y="1528472"/>
            <a:ext cx="8229600" cy="1094140"/>
          </a:xfrm>
          <a:prstGeom prst="roundRect">
            <a:avLst/>
          </a:prstGeom>
          <a:solidFill>
            <a:srgbClr val="9FD5D0">
              <a:alpha val="2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2000" b="1" dirty="0">
                <a:solidFill>
                  <a:srgbClr val="004B87"/>
                </a:solidFill>
                <a:latin typeface="Arial Narrow" panose="020B0606020202030204" pitchFamily="34" charset="0"/>
              </a:rPr>
              <a:t>Teen:  </a:t>
            </a:r>
            <a:r>
              <a:rPr lang="en-US" altLang="en-US" b="1" dirty="0">
                <a:solidFill>
                  <a:srgbClr val="004B87"/>
                </a:solidFill>
                <a:latin typeface="Arial Narrow" panose="020B0606020202030204" pitchFamily="34" charset="0"/>
              </a:rPr>
              <a:t>“I just failed a big math exam. I don’t want to have to take</a:t>
            </a:r>
            <a:br>
              <a:rPr lang="en-US" altLang="en-US" b="1" dirty="0">
                <a:solidFill>
                  <a:srgbClr val="004B87"/>
                </a:solidFill>
                <a:latin typeface="Arial Narrow" panose="020B0606020202030204" pitchFamily="34" charset="0"/>
              </a:rPr>
            </a:br>
            <a:r>
              <a:rPr lang="en-US" altLang="en-US" b="1" dirty="0">
                <a:solidFill>
                  <a:srgbClr val="004B87"/>
                </a:solidFill>
                <a:latin typeface="Arial Narrow" panose="020B0606020202030204" pitchFamily="34" charset="0"/>
              </a:rPr>
              <a:t>this class again next year!”</a:t>
            </a:r>
            <a:endParaRPr lang="en-US" b="1" dirty="0">
              <a:solidFill>
                <a:srgbClr val="004B87"/>
              </a:solidFill>
              <a:latin typeface="Arial Narrow" panose="020B0606020202030204" pitchFamily="34" charset="0"/>
            </a:endParaRPr>
          </a:p>
        </p:txBody>
      </p:sp>
      <p:sp>
        <p:nvSpPr>
          <p:cNvPr id="9" name="Content Placeholder 2"/>
          <p:cNvSpPr>
            <a:spLocks noGrp="1"/>
          </p:cNvSpPr>
          <p:nvPr>
            <p:ph idx="1"/>
          </p:nvPr>
        </p:nvSpPr>
        <p:spPr>
          <a:xfrm>
            <a:off x="457199" y="2652765"/>
            <a:ext cx="8591551" cy="3802626"/>
          </a:xfrm>
        </p:spPr>
        <p:txBody>
          <a:bodyPr/>
          <a:lstStyle/>
          <a:p>
            <a:pPr marL="0" indent="0" eaLnBrk="0" hangingPunct="0">
              <a:spcBef>
                <a:spcPts val="0"/>
              </a:spcBef>
              <a:spcAft>
                <a:spcPts val="1200"/>
              </a:spcAft>
              <a:buNone/>
            </a:pPr>
            <a:r>
              <a:rPr lang="en-US" altLang="en-US" b="1" dirty="0">
                <a:solidFill>
                  <a:srgbClr val="004B87"/>
                </a:solidFill>
                <a:latin typeface="Arial Narrow" panose="020B0606020202030204" pitchFamily="34" charset="0"/>
                <a:ea typeface="MS PGothic" pitchFamily="34" charset="-128"/>
                <a:cs typeface="Mission Gothic Regular Italic"/>
              </a:rPr>
              <a:t>What questions would you ask? </a:t>
            </a:r>
          </a:p>
          <a:p>
            <a:pPr marL="457200" indent="-457200" eaLnBrk="0" hangingPunct="0">
              <a:spcBef>
                <a:spcPts val="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“What happened?”</a:t>
            </a:r>
          </a:p>
          <a:p>
            <a:pPr marL="457200" indent="-457200" eaLnBrk="0" hangingPunct="0">
              <a:spcBef>
                <a:spcPts val="6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“You don’t want to have to take the class again. What will it take to pass the class?”</a:t>
            </a:r>
          </a:p>
          <a:p>
            <a:pPr marL="457200" indent="-457200" eaLnBrk="0" hangingPunct="0">
              <a:spcBef>
                <a:spcPts val="6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“Didn’t you study?</a:t>
            </a:r>
            <a:r>
              <a:rPr lang="en-US" altLang="en-US" sz="2400" dirty="0">
                <a:solidFill>
                  <a:srgbClr val="004B87"/>
                </a:solidFill>
                <a:latin typeface="Arial Narrow" panose="020B0606020202030204" pitchFamily="34" charset="0"/>
                <a:ea typeface="MS PGothic" pitchFamily="34" charset="-128"/>
                <a:cs typeface="Segoe UI" pitchFamily="34" charset="0"/>
              </a:rPr>
              <a:t>”</a:t>
            </a:r>
          </a:p>
          <a:p>
            <a:pPr marL="457200" indent="-457200" eaLnBrk="0" hangingPunct="0">
              <a:spcBef>
                <a:spcPts val="6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“Can you retake the test?”</a:t>
            </a:r>
          </a:p>
          <a:p>
            <a:pPr marL="0" indent="0" eaLnBrk="0" hangingPunct="0">
              <a:spcBef>
                <a:spcPts val="600"/>
              </a:spcBef>
              <a:spcAft>
                <a:spcPts val="1200"/>
              </a:spcAft>
              <a:buNone/>
            </a:pPr>
            <a:r>
              <a:rPr lang="en-US" altLang="en-US" b="1" dirty="0">
                <a:solidFill>
                  <a:srgbClr val="004B87"/>
                </a:solidFill>
                <a:latin typeface="Arial Narrow" panose="020B0606020202030204" pitchFamily="34" charset="0"/>
                <a:ea typeface="MS PGothic" pitchFamily="34" charset="-128"/>
                <a:cs typeface="Mission Gothic Regular Italic"/>
              </a:rPr>
              <a:t>Which ones are Open-Ended?</a:t>
            </a:r>
          </a:p>
          <a:p>
            <a:endParaRPr lang="en-US" dirty="0"/>
          </a:p>
        </p:txBody>
      </p:sp>
    </p:spTree>
    <p:extLst>
      <p:ext uri="{BB962C8B-B14F-4D97-AF65-F5344CB8AC3E}">
        <p14:creationId xmlns:p14="http://schemas.microsoft.com/office/powerpoint/2010/main" val="242165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4B87"/>
                </a:solidFill>
                <a:latin typeface="Arial Narrow" panose="020B0606020202030204" pitchFamily="34" charset="0"/>
                <a:cs typeface="Mission Gothic Black"/>
              </a:rPr>
              <a:t>PRACTICE 2</a:t>
            </a:r>
            <a:br>
              <a:rPr lang="en-US" sz="3600" b="1" dirty="0">
                <a:solidFill>
                  <a:srgbClr val="004B87"/>
                </a:solidFill>
                <a:latin typeface="Arial Narrow" panose="020B0606020202030204" pitchFamily="34" charset="0"/>
                <a:cs typeface="Mission Gothic Black"/>
              </a:rPr>
            </a:br>
            <a:r>
              <a:rPr lang="en-US" sz="3600" b="1" dirty="0">
                <a:solidFill>
                  <a:srgbClr val="004B87"/>
                </a:solidFill>
                <a:latin typeface="Arial Narrow" panose="020B0606020202030204" pitchFamily="34" charset="0"/>
                <a:cs typeface="Mission Gothic Black"/>
              </a:rPr>
              <a:t>OPEN-ENDED QUESTIONS</a:t>
            </a:r>
            <a:endParaRPr lang="en-US" sz="3600" b="1" dirty="0">
              <a:solidFill>
                <a:srgbClr val="004B87"/>
              </a:solidFill>
              <a:latin typeface="Arial Narrow" panose="020B0606020202030204" pitchFamily="34" charset="0"/>
            </a:endParaRPr>
          </a:p>
        </p:txBody>
      </p:sp>
      <p:sp>
        <p:nvSpPr>
          <p:cNvPr id="4" name="Rounded Rectangle 3"/>
          <p:cNvSpPr/>
          <p:nvPr/>
        </p:nvSpPr>
        <p:spPr>
          <a:xfrm>
            <a:off x="457200" y="1581455"/>
            <a:ext cx="8229600" cy="957734"/>
          </a:xfrm>
          <a:prstGeom prst="roundRect">
            <a:avLst/>
          </a:prstGeom>
          <a:solidFill>
            <a:srgbClr val="9FD5D0">
              <a:alpha val="2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2000" b="1" dirty="0">
                <a:solidFill>
                  <a:srgbClr val="004B87"/>
                </a:solidFill>
                <a:latin typeface="Arial Narrow" panose="020B0606020202030204" pitchFamily="34" charset="0"/>
              </a:rPr>
              <a:t>Teen: </a:t>
            </a:r>
            <a:r>
              <a:rPr lang="en-US" altLang="en-US" b="1" dirty="0">
                <a:solidFill>
                  <a:srgbClr val="004B87"/>
                </a:solidFill>
                <a:latin typeface="Arial Narrow" panose="020B0606020202030204" pitchFamily="34" charset="0"/>
              </a:rPr>
              <a:t>“I tried quitting chew the other day. It didn’t work.”</a:t>
            </a:r>
            <a:endParaRPr lang="en-US" b="1" dirty="0">
              <a:solidFill>
                <a:srgbClr val="004B87"/>
              </a:solidFill>
              <a:latin typeface="Arial Narrow" panose="020B0606020202030204" pitchFamily="34" charset="0"/>
            </a:endParaRPr>
          </a:p>
        </p:txBody>
      </p:sp>
      <p:sp>
        <p:nvSpPr>
          <p:cNvPr id="6" name="Content Placeholder 2"/>
          <p:cNvSpPr>
            <a:spLocks noGrp="1"/>
          </p:cNvSpPr>
          <p:nvPr>
            <p:ph idx="1"/>
          </p:nvPr>
        </p:nvSpPr>
        <p:spPr>
          <a:xfrm>
            <a:off x="457199" y="2703007"/>
            <a:ext cx="8524875" cy="3970748"/>
          </a:xfrm>
        </p:spPr>
        <p:txBody>
          <a:bodyPr/>
          <a:lstStyle/>
          <a:p>
            <a:pPr marL="0" lvl="0" indent="0" eaLnBrk="0" hangingPunct="0">
              <a:spcBef>
                <a:spcPct val="50000"/>
              </a:spcBef>
              <a:spcAft>
                <a:spcPts val="1200"/>
              </a:spcAft>
              <a:buNone/>
            </a:pPr>
            <a:r>
              <a:rPr lang="en-US" altLang="en-US" b="1" dirty="0">
                <a:solidFill>
                  <a:srgbClr val="004B87"/>
                </a:solidFill>
                <a:latin typeface="Arial Narrow" panose="020B0606020202030204" pitchFamily="34" charset="0"/>
                <a:ea typeface="MS PGothic" pitchFamily="34" charset="-128"/>
                <a:cs typeface="Mission Gothic Regular Italic"/>
              </a:rPr>
              <a:t>What questions would you ask? </a:t>
            </a:r>
          </a:p>
          <a:p>
            <a:pPr marL="457200" lvl="0" indent="-457200" eaLnBrk="0" hangingPunct="0">
              <a:spcBef>
                <a:spcPct val="500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“Why couldn’t you make it work?”</a:t>
            </a:r>
          </a:p>
          <a:p>
            <a:pPr marL="457200" lvl="0" indent="-457200" eaLnBrk="0" hangingPunct="0">
              <a:spcBef>
                <a:spcPts val="6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“Would you try again another time?”</a:t>
            </a:r>
          </a:p>
          <a:p>
            <a:pPr marL="457200" indent="-457200" eaLnBrk="0" hangingPunct="0">
              <a:spcBef>
                <a:spcPts val="6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“How are you feeling about it?”</a:t>
            </a:r>
          </a:p>
          <a:p>
            <a:pPr marL="457200" indent="-457200" eaLnBrk="0" hangingPunct="0">
              <a:spcBef>
                <a:spcPts val="6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“What went well?”</a:t>
            </a:r>
          </a:p>
          <a:p>
            <a:pPr marL="0" indent="0" eaLnBrk="0" hangingPunct="0">
              <a:spcBef>
                <a:spcPts val="600"/>
              </a:spcBef>
              <a:spcAft>
                <a:spcPts val="1200"/>
              </a:spcAft>
              <a:buNone/>
            </a:pPr>
            <a:r>
              <a:rPr lang="en-US" altLang="en-US" b="1" dirty="0">
                <a:solidFill>
                  <a:srgbClr val="004B87"/>
                </a:solidFill>
                <a:latin typeface="Arial Narrow" panose="020B0606020202030204" pitchFamily="34" charset="0"/>
                <a:ea typeface="MS PGothic" pitchFamily="34" charset="-128"/>
                <a:cs typeface="Mission Gothic Regular Italic"/>
              </a:rPr>
              <a:t>Which ones are Open-Ended?</a:t>
            </a:r>
          </a:p>
        </p:txBody>
      </p:sp>
    </p:spTree>
    <p:extLst>
      <p:ext uri="{BB962C8B-B14F-4D97-AF65-F5344CB8AC3E}">
        <p14:creationId xmlns:p14="http://schemas.microsoft.com/office/powerpoint/2010/main" val="28395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a:latin typeface="Arial Narrow" panose="020B0606020202030204" pitchFamily="34" charset="0"/>
                <a:cs typeface="Mission Gothic Black"/>
              </a:rPr>
              <a:t>LESSON ONE</a:t>
            </a: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a:latin typeface="Arial Narrow" panose="020B0606020202030204" pitchFamily="34" charset="0"/>
                <a:ea typeface="+mn-ea"/>
                <a:cs typeface="Mission Gothic Bold Italic"/>
              </a:rPr>
              <a:t>Introduction to Sidekicks</a:t>
            </a:r>
          </a:p>
        </p:txBody>
      </p:sp>
    </p:spTree>
    <p:extLst>
      <p:ext uri="{BB962C8B-B14F-4D97-AF65-F5344CB8AC3E}">
        <p14:creationId xmlns:p14="http://schemas.microsoft.com/office/powerpoint/2010/main" val="3365267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7263" y="1788607"/>
            <a:ext cx="3351116" cy="319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b="1" dirty="0">
                <a:solidFill>
                  <a:srgbClr val="004B87"/>
                </a:solidFill>
                <a:latin typeface="Arial Narrow" panose="020B0606020202030204" pitchFamily="34" charset="0"/>
                <a:cs typeface="Mission Gothic Black"/>
              </a:rPr>
              <a:t>OPEN-ENDED MAGICAL QUESTIONS</a:t>
            </a:r>
            <a:endParaRPr lang="en-US" sz="3600"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3936366" y="2446617"/>
            <a:ext cx="4867392" cy="3362009"/>
          </a:xfrm>
        </p:spPr>
        <p:txBody>
          <a:bodyPr/>
          <a:lstStyle/>
          <a:p>
            <a:pPr marL="0" indent="0" eaLnBrk="0" hangingPunct="0">
              <a:spcBef>
                <a:spcPct val="50000"/>
              </a:spcBef>
              <a:buNone/>
            </a:pPr>
            <a:endParaRPr lang="en-US" altLang="en-US" sz="2400" dirty="0">
              <a:solidFill>
                <a:schemeClr val="accent5"/>
              </a:solidFill>
              <a:latin typeface="Mission Gothic Regular Italic"/>
              <a:ea typeface="ＭＳ Ｐゴシック"/>
              <a:cs typeface="Mission Gothic Regular Italic"/>
            </a:endParaRPr>
          </a:p>
          <a:p>
            <a:pPr marL="0" indent="0" eaLnBrk="0" hangingPunct="0">
              <a:spcBef>
                <a:spcPct val="50000"/>
              </a:spcBef>
              <a:buNone/>
            </a:pPr>
            <a:endParaRPr lang="en-US" altLang="en-US" sz="2400" dirty="0">
              <a:solidFill>
                <a:schemeClr val="accent5"/>
              </a:solidFill>
              <a:latin typeface="Mission Gothic Regular Italic"/>
              <a:ea typeface="ＭＳ Ｐゴシック"/>
              <a:cs typeface="Mission Gothic Regular Italic"/>
            </a:endParaRPr>
          </a:p>
          <a:p>
            <a:endParaRPr lang="en-US" dirty="0"/>
          </a:p>
        </p:txBody>
      </p:sp>
      <p:sp>
        <p:nvSpPr>
          <p:cNvPr id="4" name="TextBox 3"/>
          <p:cNvSpPr txBox="1"/>
          <p:nvPr/>
        </p:nvSpPr>
        <p:spPr>
          <a:xfrm>
            <a:off x="292584" y="1807079"/>
            <a:ext cx="3212616" cy="4031873"/>
          </a:xfrm>
          <a:prstGeom prst="rect">
            <a:avLst/>
          </a:prstGeom>
          <a:noFill/>
        </p:spPr>
        <p:txBody>
          <a:bodyPr wrap="square" rtlCol="0">
            <a:spAutoFit/>
          </a:bodyPr>
          <a:lstStyle/>
          <a:p>
            <a:pPr algn="ctr"/>
            <a:endParaRPr lang="en-US" altLang="en-US" sz="3200" b="1" dirty="0">
              <a:solidFill>
                <a:srgbClr val="004B87"/>
              </a:solidFill>
              <a:latin typeface="Arial Narrow" panose="020B0606020202030204" pitchFamily="34" charset="0"/>
              <a:ea typeface="ＭＳ Ｐゴシック"/>
              <a:cs typeface="Mission Gothic Black"/>
            </a:endParaRPr>
          </a:p>
          <a:p>
            <a:pPr algn="ctr"/>
            <a:r>
              <a:rPr lang="en-US" altLang="en-US" sz="3200" b="1" dirty="0">
                <a:solidFill>
                  <a:srgbClr val="004B87"/>
                </a:solidFill>
                <a:latin typeface="Arial Narrow" panose="020B0606020202030204" pitchFamily="34" charset="0"/>
                <a:ea typeface="ＭＳ Ｐゴシック"/>
                <a:cs typeface="Mission Gothic Black"/>
              </a:rPr>
              <a:t>Magical questions can help a </a:t>
            </a:r>
          </a:p>
          <a:p>
            <a:pPr algn="ctr"/>
            <a:r>
              <a:rPr lang="en-US" altLang="en-US" sz="3200" b="1" dirty="0">
                <a:solidFill>
                  <a:srgbClr val="004B87"/>
                </a:solidFill>
                <a:latin typeface="Arial Narrow" panose="020B0606020202030204" pitchFamily="34" charset="0"/>
                <a:ea typeface="ＭＳ Ｐゴシック"/>
                <a:cs typeface="Mission Gothic Black"/>
              </a:rPr>
              <a:t>nicotine user </a:t>
            </a:r>
          </a:p>
          <a:p>
            <a:pPr algn="ctr"/>
            <a:r>
              <a:rPr lang="en-US" altLang="en-US" sz="3200" b="1" dirty="0">
                <a:solidFill>
                  <a:srgbClr val="004B87"/>
                </a:solidFill>
                <a:latin typeface="Arial Narrow" panose="020B0606020202030204" pitchFamily="34" charset="0"/>
                <a:ea typeface="ＭＳ Ｐゴシック"/>
                <a:cs typeface="Mission Gothic Black"/>
              </a:rPr>
              <a:t>GET PAST SOME OF THEIR BARRIERS </a:t>
            </a:r>
          </a:p>
          <a:p>
            <a:pPr algn="ctr"/>
            <a:r>
              <a:rPr lang="en-US" altLang="en-US" sz="3200" b="1" dirty="0">
                <a:solidFill>
                  <a:srgbClr val="004B87"/>
                </a:solidFill>
                <a:latin typeface="Arial Narrow" panose="020B0606020202030204" pitchFamily="34" charset="0"/>
                <a:ea typeface="ＭＳ Ｐゴシック"/>
                <a:cs typeface="Mission Gothic Black"/>
              </a:rPr>
              <a:t>to quitting.</a:t>
            </a:r>
            <a:endParaRPr lang="en-US" sz="3200" b="1" dirty="0">
              <a:solidFill>
                <a:srgbClr val="004B87"/>
              </a:solidFill>
              <a:latin typeface="Arial Narrow" panose="020B0606020202030204" pitchFamily="34" charset="0"/>
              <a:cs typeface="Mission Gothic Black"/>
            </a:endParaRPr>
          </a:p>
        </p:txBody>
      </p:sp>
      <p:sp>
        <p:nvSpPr>
          <p:cNvPr id="5" name="Rectangle 4"/>
          <p:cNvSpPr/>
          <p:nvPr/>
        </p:nvSpPr>
        <p:spPr>
          <a:xfrm>
            <a:off x="1961866" y="1283859"/>
            <a:ext cx="5220269" cy="523220"/>
          </a:xfrm>
          <a:prstGeom prst="rect">
            <a:avLst/>
          </a:prstGeom>
        </p:spPr>
        <p:txBody>
          <a:bodyPr wrap="square">
            <a:spAutoFit/>
          </a:bodyPr>
          <a:lstStyle/>
          <a:p>
            <a:pPr marL="0" indent="0" algn="ctr" eaLnBrk="0" hangingPunct="0">
              <a:spcBef>
                <a:spcPct val="50000"/>
              </a:spcBef>
              <a:buNone/>
            </a:pPr>
            <a:r>
              <a:rPr lang="en-US" altLang="en-US" sz="2800" b="1" dirty="0">
                <a:solidFill>
                  <a:srgbClr val="004B87"/>
                </a:solidFill>
                <a:latin typeface="Arial Narrow" panose="020B0606020202030204" pitchFamily="34" charset="0"/>
                <a:ea typeface="ＭＳ Ｐゴシック"/>
                <a:cs typeface="Mission Gothic Regular"/>
              </a:rPr>
              <a:t>IMAGINE SUCCESS!</a:t>
            </a:r>
          </a:p>
        </p:txBody>
      </p:sp>
      <p:sp>
        <p:nvSpPr>
          <p:cNvPr id="6" name="Rounded Rectangular Callout 5"/>
          <p:cNvSpPr/>
          <p:nvPr/>
        </p:nvSpPr>
        <p:spPr>
          <a:xfrm>
            <a:off x="3565705" y="2029768"/>
            <a:ext cx="5121095" cy="3640636"/>
          </a:xfrm>
          <a:prstGeom prst="wedgeRoundRectCallout">
            <a:avLst>
              <a:gd name="adj1" fmla="val 1091"/>
              <a:gd name="adj2" fmla="val 72899"/>
              <a:gd name="adj3" fmla="val 16667"/>
            </a:avLst>
          </a:prstGeom>
          <a:solidFill>
            <a:srgbClr val="9FD5D0">
              <a:alpha val="25000"/>
            </a:srgbClr>
          </a:solidFill>
          <a:ln>
            <a:noFill/>
          </a:ln>
          <a:effectLst>
            <a:outerShdw blurRad="40000" dist="20000" dir="5400000" rotWithShape="0">
              <a:srgbClr val="004B87">
                <a:alpha val="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indent="0" algn="ctr" eaLnBrk="0" hangingPunct="0">
              <a:spcBef>
                <a:spcPts val="600"/>
              </a:spcBef>
              <a:buNone/>
            </a:pPr>
            <a:r>
              <a:rPr lang="en-US" altLang="en-US" sz="2400" b="1" dirty="0">
                <a:solidFill>
                  <a:srgbClr val="004B87"/>
                </a:solidFill>
                <a:latin typeface="Arial Narrow" panose="020B0606020202030204" pitchFamily="34" charset="0"/>
                <a:ea typeface="ＭＳ Ｐゴシック"/>
                <a:cs typeface="Mission Gothic Regular Italic"/>
              </a:rPr>
              <a:t>ASK:</a:t>
            </a:r>
          </a:p>
          <a:p>
            <a:pPr algn="ctr" eaLnBrk="0" hangingPunct="0">
              <a:spcBef>
                <a:spcPts val="600"/>
              </a:spcBef>
            </a:pPr>
            <a:r>
              <a:rPr lang="en-US" altLang="en-US" sz="2400" dirty="0">
                <a:solidFill>
                  <a:srgbClr val="004B87"/>
                </a:solidFill>
                <a:latin typeface="Arial Narrow" panose="020B0606020202030204" pitchFamily="34" charset="0"/>
                <a:ea typeface="ＭＳ Ｐゴシック"/>
                <a:cs typeface="Mission Gothic Regular Italic"/>
              </a:rPr>
              <a:t>“If you woke up tomorrow and didn’t feel like smoking or vaping, how would your day be different?”</a:t>
            </a:r>
          </a:p>
          <a:p>
            <a:pPr marL="0" indent="0" algn="ctr" eaLnBrk="0" hangingPunct="0">
              <a:spcBef>
                <a:spcPts val="600"/>
              </a:spcBef>
              <a:buNone/>
            </a:pPr>
            <a:r>
              <a:rPr lang="en-US" altLang="en-US" sz="2400" b="1" dirty="0">
                <a:solidFill>
                  <a:srgbClr val="004B87"/>
                </a:solidFill>
                <a:latin typeface="Arial Narrow" panose="020B0606020202030204" pitchFamily="34" charset="0"/>
                <a:ea typeface="ＭＳ Ｐゴシック"/>
                <a:cs typeface="Mission Gothic Regular Italic"/>
              </a:rPr>
              <a:t>OR:</a:t>
            </a:r>
          </a:p>
          <a:p>
            <a:pPr algn="ctr" eaLnBrk="0" hangingPunct="0">
              <a:spcBef>
                <a:spcPts val="600"/>
              </a:spcBef>
            </a:pPr>
            <a:r>
              <a:rPr lang="en-US" altLang="en-US" sz="2400" dirty="0">
                <a:solidFill>
                  <a:srgbClr val="004B87"/>
                </a:solidFill>
                <a:latin typeface="Arial Narrow" panose="020B0606020202030204" pitchFamily="34" charset="0"/>
                <a:ea typeface="ＭＳ Ｐゴシック"/>
                <a:cs typeface="Mission Gothic Regular Italic"/>
              </a:rPr>
              <a:t>“Say you tried to quit again and it worked. How would you feel?”</a:t>
            </a:r>
          </a:p>
        </p:txBody>
      </p:sp>
    </p:spTree>
    <p:extLst>
      <p:ext uri="{BB962C8B-B14F-4D97-AF65-F5344CB8AC3E}">
        <p14:creationId xmlns:p14="http://schemas.microsoft.com/office/powerpoint/2010/main" val="15005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63"/>
            <a:ext cx="8229600" cy="1143000"/>
          </a:xfrm>
        </p:spPr>
        <p:txBody>
          <a:bodyPr/>
          <a:lstStyle/>
          <a:p>
            <a:r>
              <a:rPr lang="en-US" sz="4000" b="1" dirty="0">
                <a:solidFill>
                  <a:srgbClr val="004B87"/>
                </a:solidFill>
                <a:latin typeface="Arial Narrow" panose="020B0606020202030204" pitchFamily="34" charset="0"/>
                <a:cs typeface="Mission Gothic Black"/>
              </a:rPr>
              <a:t>SMALL GROUP PRACTICE: </a:t>
            </a:r>
            <a:br>
              <a:rPr lang="en-US" sz="4000" b="1" dirty="0">
                <a:solidFill>
                  <a:srgbClr val="004B87"/>
                </a:solidFill>
                <a:latin typeface="Arial Narrow" panose="020B0606020202030204" pitchFamily="34" charset="0"/>
                <a:cs typeface="Mission Gothic Black"/>
              </a:rPr>
            </a:br>
            <a:r>
              <a:rPr lang="en-US" sz="4000" b="1" dirty="0">
                <a:solidFill>
                  <a:srgbClr val="004B87"/>
                </a:solidFill>
                <a:latin typeface="Arial Narrow" panose="020B0606020202030204" pitchFamily="34" charset="0"/>
                <a:cs typeface="Mission Gothic Black"/>
              </a:rPr>
              <a:t>OPEN-ENDED QUESTIONS</a:t>
            </a:r>
            <a:endParaRPr lang="en-US" sz="4000" b="1" dirty="0">
              <a:solidFill>
                <a:srgbClr val="004B87"/>
              </a:solidFill>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016000" y="2241550"/>
            <a:ext cx="7099300" cy="3822700"/>
          </a:xfrm>
          <a:prstGeom prst="rect">
            <a:avLst/>
          </a:prstGeom>
        </p:spPr>
      </p:pic>
    </p:spTree>
    <p:extLst>
      <p:ext uri="{BB962C8B-B14F-4D97-AF65-F5344CB8AC3E}">
        <p14:creationId xmlns:p14="http://schemas.microsoft.com/office/powerpoint/2010/main" val="3990630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VIDEO —</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ASKING PERMISSION</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lgn="ctr">
              <a:buNone/>
            </a:pPr>
            <a:r>
              <a:rPr lang="en-US" dirty="0">
                <a:solidFill>
                  <a:srgbClr val="004B87"/>
                </a:solidFill>
                <a:latin typeface="Arial Narrow" panose="020B0606020202030204" pitchFamily="34" charset="0"/>
              </a:rPr>
              <a:t>Is it ever okay to give information or advice?</a:t>
            </a:r>
          </a:p>
          <a:p>
            <a:pPr marL="0" indent="0" algn="ctr">
              <a:buNone/>
            </a:pPr>
            <a:endParaRPr lang="en-US" dirty="0">
              <a:solidFill>
                <a:srgbClr val="004B87"/>
              </a:solidFill>
            </a:endParaRPr>
          </a:p>
          <a:p>
            <a:pPr marL="0" indent="0" algn="ctr">
              <a:buNone/>
            </a:pPr>
            <a:endParaRPr lang="en-US" dirty="0">
              <a:solidFill>
                <a:srgbClr val="004B87"/>
              </a:solidFill>
            </a:endParaRPr>
          </a:p>
          <a:p>
            <a:pPr marL="0" indent="0" algn="ctr">
              <a:buNone/>
            </a:pPr>
            <a:endParaRPr lang="en-US" dirty="0">
              <a:solidFill>
                <a:srgbClr val="004B87"/>
              </a:solidFill>
            </a:endParaRPr>
          </a:p>
          <a:p>
            <a:pPr marL="0" indent="0" algn="ctr">
              <a:buNone/>
            </a:pPr>
            <a:endParaRPr lang="en-US" dirty="0">
              <a:solidFill>
                <a:srgbClr val="004B87"/>
              </a:solidFill>
            </a:endParaRPr>
          </a:p>
          <a:p>
            <a:pPr marL="0" indent="0" algn="ctr">
              <a:buNone/>
            </a:pPr>
            <a:endParaRPr lang="en-US" dirty="0">
              <a:solidFill>
                <a:srgbClr val="004B87"/>
              </a:solidFill>
            </a:endParaRPr>
          </a:p>
          <a:p>
            <a:pPr marL="0" indent="0" algn="ctr">
              <a:buNone/>
            </a:pPr>
            <a:endParaRPr lang="en-US" dirty="0">
              <a:solidFill>
                <a:srgbClr val="004B87"/>
              </a:solidFill>
            </a:endParaRPr>
          </a:p>
          <a:p>
            <a:pPr marL="0" indent="0" algn="ctr">
              <a:buNone/>
            </a:pPr>
            <a:r>
              <a:rPr lang="en-US" dirty="0">
                <a:solidFill>
                  <a:srgbClr val="004B87"/>
                </a:solidFill>
                <a:latin typeface="Arial Narrow" panose="020B0606020202030204" pitchFamily="34" charset="0"/>
              </a:rPr>
              <a:t>YES! But ask permission first.</a:t>
            </a:r>
            <a:endParaRPr lang="en-US" sz="3600" dirty="0">
              <a:solidFill>
                <a:srgbClr val="004B87"/>
              </a:solidFill>
              <a:latin typeface="Arial Narrow" panose="020B0606020202030204" pitchFamily="34" charset="0"/>
            </a:endParaRPr>
          </a:p>
          <a:p>
            <a:pPr marL="0" indent="0" algn="ctr">
              <a:buNone/>
            </a:pPr>
            <a:endParaRPr lang="en-US" dirty="0"/>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6" name="Picture 5"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1881981"/>
            <a:ext cx="3962400" cy="3962400"/>
          </a:xfrm>
          <a:prstGeom prst="rect">
            <a:avLst/>
          </a:prstGeom>
        </p:spPr>
      </p:pic>
    </p:spTree>
    <p:extLst>
      <p:ext uri="{BB962C8B-B14F-4D97-AF65-F5344CB8AC3E}">
        <p14:creationId xmlns:p14="http://schemas.microsoft.com/office/powerpoint/2010/main" val="2388781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GETTING UNSTUCK</a:t>
            </a:r>
            <a:endParaRPr lang="en-US" b="1" dirty="0">
              <a:solidFill>
                <a:srgbClr val="004B87"/>
              </a:solidFill>
              <a:latin typeface="Arial Narrow" panose="020B0606020202030204" pitchFamily="34" charset="0"/>
            </a:endParaRPr>
          </a:p>
        </p:txBody>
      </p:sp>
      <p:sp>
        <p:nvSpPr>
          <p:cNvPr id="3" name="TextBox 2"/>
          <p:cNvSpPr txBox="1"/>
          <p:nvPr/>
        </p:nvSpPr>
        <p:spPr>
          <a:xfrm>
            <a:off x="457200" y="1751795"/>
            <a:ext cx="2888901" cy="2862322"/>
          </a:xfrm>
          <a:prstGeom prst="rect">
            <a:avLst/>
          </a:prstGeom>
          <a:noFill/>
        </p:spPr>
        <p:txBody>
          <a:bodyPr wrap="square" rtlCol="0">
            <a:spAutoFit/>
          </a:bodyPr>
          <a:lstStyle/>
          <a:p>
            <a:pPr algn="ctr"/>
            <a:r>
              <a:rPr lang="en-US" altLang="en-US" sz="3600" b="1" dirty="0">
                <a:solidFill>
                  <a:srgbClr val="004B87"/>
                </a:solidFill>
                <a:latin typeface="Arial Narrow" panose="020B0606020202030204" pitchFamily="34" charset="0"/>
                <a:ea typeface="ＭＳ Ｐゴシック"/>
                <a:cs typeface="Mission Gothic Black"/>
              </a:rPr>
              <a:t>What happens if you say something that upsets the person?</a:t>
            </a:r>
          </a:p>
        </p:txBody>
      </p:sp>
      <p:pic>
        <p:nvPicPr>
          <p:cNvPr id="5" name="Picture 4"/>
          <p:cNvPicPr>
            <a:picLocks noChangeAspect="1"/>
          </p:cNvPicPr>
          <p:nvPr/>
        </p:nvPicPr>
        <p:blipFill>
          <a:blip r:embed="rId2"/>
          <a:stretch>
            <a:fillRect/>
          </a:stretch>
        </p:blipFill>
        <p:spPr>
          <a:xfrm>
            <a:off x="4251476" y="1603533"/>
            <a:ext cx="3942954" cy="5254467"/>
          </a:xfrm>
          <a:prstGeom prst="rect">
            <a:avLst/>
          </a:prstGeom>
        </p:spPr>
      </p:pic>
    </p:spTree>
    <p:extLst>
      <p:ext uri="{BB962C8B-B14F-4D97-AF65-F5344CB8AC3E}">
        <p14:creationId xmlns:p14="http://schemas.microsoft.com/office/powerpoint/2010/main" val="261819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1120" y="336263"/>
            <a:ext cx="4662435" cy="1077218"/>
          </a:xfrm>
          <a:prstGeom prst="rect">
            <a:avLst/>
          </a:prstGeom>
        </p:spPr>
        <p:txBody>
          <a:bodyPr wrap="square">
            <a:spAutoFit/>
          </a:bodyPr>
          <a:lstStyle/>
          <a:p>
            <a:pPr algn="ctr"/>
            <a:r>
              <a:rPr lang="en-US" sz="2000" b="1" dirty="0">
                <a:solidFill>
                  <a:srgbClr val="C4D600"/>
                </a:solidFill>
                <a:latin typeface="Arial Narrow" panose="020B0606020202030204" pitchFamily="34" charset="0"/>
                <a:cs typeface="Mission Gothic Black"/>
              </a:rPr>
              <a:t>— VIDEO —</a:t>
            </a:r>
            <a:endParaRPr lang="en-US" sz="4400" b="1" dirty="0">
              <a:solidFill>
                <a:srgbClr val="004B87"/>
              </a:solidFill>
              <a:latin typeface="Arial Narrow" panose="020B0606020202030204" pitchFamily="34" charset="0"/>
              <a:cs typeface="Mission Gothic Black"/>
            </a:endParaRPr>
          </a:p>
          <a:p>
            <a:pPr algn="ctr"/>
            <a:r>
              <a:rPr lang="en-US" sz="4400" b="1" dirty="0">
                <a:solidFill>
                  <a:srgbClr val="004B87"/>
                </a:solidFill>
                <a:latin typeface="Arial Narrow" panose="020B0606020202030204" pitchFamily="34" charset="0"/>
                <a:cs typeface="Mission Gothic Black"/>
              </a:rPr>
              <a:t>GETTING UNSTUCK</a:t>
            </a:r>
            <a:endParaRPr lang="en-US" sz="4400" dirty="0">
              <a:latin typeface="Arial Narrow" panose="020B0606020202030204" pitchFamily="34" charset="0"/>
            </a:endParaRPr>
          </a:p>
        </p:txBody>
      </p:sp>
      <p:pic>
        <p:nvPicPr>
          <p:cNvPr id="6" name="Picture 5"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7" name="Picture 6"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1137" y="1676400"/>
            <a:ext cx="3962400" cy="3962400"/>
          </a:xfrm>
          <a:prstGeom prst="rect">
            <a:avLst/>
          </a:prstGeom>
        </p:spPr>
      </p:pic>
    </p:spTree>
    <p:extLst>
      <p:ext uri="{BB962C8B-B14F-4D97-AF65-F5344CB8AC3E}">
        <p14:creationId xmlns:p14="http://schemas.microsoft.com/office/powerpoint/2010/main" val="2176649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408" y="368767"/>
            <a:ext cx="8229600" cy="1143000"/>
          </a:xfrm>
        </p:spPr>
        <p:txBody>
          <a:bodyPr/>
          <a:lstStyle/>
          <a:p>
            <a:r>
              <a:rPr lang="en-US" b="1" dirty="0">
                <a:solidFill>
                  <a:srgbClr val="004B87"/>
                </a:solidFill>
                <a:latin typeface="Arial Narrow" panose="020B0606020202030204" pitchFamily="34" charset="0"/>
                <a:cs typeface="Mission Gothic Black"/>
              </a:rPr>
              <a:t>DEMONSTRATION:</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ROLE PLAY</a:t>
            </a:r>
            <a:endParaRPr lang="en-US" b="1" dirty="0">
              <a:solidFill>
                <a:srgbClr val="004B87"/>
              </a:solidFill>
              <a:latin typeface="Arial Narrow" panose="020B060602020203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269731" y="1954862"/>
            <a:ext cx="4418936" cy="4413060"/>
          </a:xfrm>
          <a:prstGeom prst="rect">
            <a:avLst/>
          </a:prstGeom>
        </p:spPr>
      </p:pic>
      <p:pic>
        <p:nvPicPr>
          <p:cNvPr id="4" name="Picture 3"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927017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274638"/>
            <a:ext cx="8229600" cy="1143000"/>
          </a:xfrm>
        </p:spPr>
        <p:txBody>
          <a:bodyPr/>
          <a:lstStyle/>
          <a:p>
            <a:r>
              <a:rPr lang="en-US" sz="2000" b="1" dirty="0">
                <a:solidFill>
                  <a:srgbClr val="C4D600"/>
                </a:solidFill>
                <a:latin typeface="Arial Narrow" panose="020B0606020202030204" pitchFamily="34" charset="0"/>
                <a:cs typeface="Mission Gothic Black"/>
              </a:rPr>
              <a:t>— VIDEO —</a:t>
            </a:r>
            <a:br>
              <a:rPr lang="en-US" sz="2000" b="1" dirty="0">
                <a:solidFill>
                  <a:schemeClr val="accent1"/>
                </a:solidFill>
                <a:latin typeface="Arial Narrow" panose="020B0606020202030204" pitchFamily="34" charset="0"/>
                <a:cs typeface="Mission Gothic Black"/>
              </a:rPr>
            </a:br>
            <a:r>
              <a:rPr lang="en-US" sz="3600" b="1" dirty="0">
                <a:solidFill>
                  <a:srgbClr val="004B87"/>
                </a:solidFill>
                <a:latin typeface="Arial Narrow" panose="020B0606020202030204" pitchFamily="34" charset="0"/>
                <a:cs typeface="Mission Gothic Black"/>
              </a:rPr>
              <a:t>A SIDEKICKS CONVERSATION</a:t>
            </a:r>
            <a:endParaRPr lang="en-US" sz="3600" b="1" dirty="0">
              <a:solidFill>
                <a:srgbClr val="004B87"/>
              </a:solidFill>
              <a:latin typeface="Arial Narrow" panose="020B0606020202030204" pitchFamily="34" charset="0"/>
            </a:endParaRPr>
          </a:p>
        </p:txBody>
      </p:sp>
      <p:pic>
        <p:nvPicPr>
          <p:cNvPr id="10" name="Picture 9"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5" name="Picture 4"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1137" y="1676400"/>
            <a:ext cx="3962400" cy="3962400"/>
          </a:xfrm>
          <a:prstGeom prst="rect">
            <a:avLst/>
          </a:prstGeom>
        </p:spPr>
      </p:pic>
    </p:spTree>
    <p:extLst>
      <p:ext uri="{BB962C8B-B14F-4D97-AF65-F5344CB8AC3E}">
        <p14:creationId xmlns:p14="http://schemas.microsoft.com/office/powerpoint/2010/main" val="2358263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ENDING THE CONVERSATION</a:t>
            </a:r>
          </a:p>
        </p:txBody>
      </p:sp>
      <p:sp>
        <p:nvSpPr>
          <p:cNvPr id="3" name="Content Placeholder 2"/>
          <p:cNvSpPr>
            <a:spLocks noGrp="1"/>
          </p:cNvSpPr>
          <p:nvPr>
            <p:ph idx="1"/>
          </p:nvPr>
        </p:nvSpPr>
        <p:spPr>
          <a:xfrm>
            <a:off x="457200" y="1781175"/>
            <a:ext cx="8229600" cy="4344988"/>
          </a:xfrm>
        </p:spPr>
        <p:txBody>
          <a:bodyPr/>
          <a:lstStyle/>
          <a:p>
            <a:pPr>
              <a:buFont typeface="Arial"/>
              <a:buChar char="•"/>
            </a:pPr>
            <a:r>
              <a:rPr lang="en-US" dirty="0">
                <a:solidFill>
                  <a:srgbClr val="004B87"/>
                </a:solidFill>
                <a:latin typeface="Arial Narrow" panose="020B0606020202030204" pitchFamily="34" charset="0"/>
                <a:cs typeface="Mission Gothic Black"/>
              </a:rPr>
              <a:t>Try to end on a good note.</a:t>
            </a:r>
          </a:p>
          <a:p>
            <a:pPr>
              <a:spcBef>
                <a:spcPts val="1800"/>
              </a:spcBef>
              <a:buFont typeface="Arial"/>
              <a:buChar char="•"/>
            </a:pPr>
            <a:r>
              <a:rPr lang="en-US" dirty="0">
                <a:solidFill>
                  <a:srgbClr val="004B87"/>
                </a:solidFill>
                <a:latin typeface="Arial Narrow" panose="020B0606020202030204" pitchFamily="34" charset="0"/>
                <a:cs typeface="Mission Gothic Black"/>
              </a:rPr>
              <a:t>Leave the door open for more conversations.</a:t>
            </a:r>
          </a:p>
          <a:p>
            <a:pPr>
              <a:spcBef>
                <a:spcPts val="1800"/>
              </a:spcBef>
              <a:buFont typeface="Arial"/>
              <a:buChar char="•"/>
            </a:pPr>
            <a:r>
              <a:rPr lang="en-US" dirty="0">
                <a:solidFill>
                  <a:srgbClr val="004B87"/>
                </a:solidFill>
                <a:latin typeface="Arial Narrow" panose="020B0606020202030204" pitchFamily="34" charset="0"/>
                <a:cs typeface="Mission Gothic Black"/>
              </a:rPr>
              <a:t>Ask how you can help.</a:t>
            </a:r>
          </a:p>
          <a:p>
            <a:pPr>
              <a:spcBef>
                <a:spcPts val="1800"/>
              </a:spcBef>
              <a:buFont typeface="Arial"/>
              <a:buChar char="•"/>
            </a:pPr>
            <a:r>
              <a:rPr lang="en-US" dirty="0">
                <a:solidFill>
                  <a:srgbClr val="004B87"/>
                </a:solidFill>
                <a:latin typeface="Arial Narrow" panose="020B0606020202030204" pitchFamily="34" charset="0"/>
                <a:cs typeface="Mission Gothic Black"/>
              </a:rPr>
              <a:t>Ask if you can check in later.</a:t>
            </a:r>
          </a:p>
          <a:p>
            <a:pPr>
              <a:spcBef>
                <a:spcPts val="1800"/>
              </a:spcBef>
              <a:buFont typeface="Arial"/>
              <a:buChar char="•"/>
            </a:pPr>
            <a:r>
              <a:rPr lang="en-US" dirty="0">
                <a:solidFill>
                  <a:srgbClr val="004B87"/>
                </a:solidFill>
                <a:latin typeface="Arial Narrow" panose="020B0606020202030204" pitchFamily="34" charset="0"/>
                <a:cs typeface="Mission Gothic Black"/>
              </a:rPr>
              <a:t>Encourage the teen to use other resources.</a:t>
            </a:r>
          </a:p>
          <a:p>
            <a:endParaRPr lang="en-US" dirty="0"/>
          </a:p>
        </p:txBody>
      </p:sp>
    </p:spTree>
    <p:extLst>
      <p:ext uri="{BB962C8B-B14F-4D97-AF65-F5344CB8AC3E}">
        <p14:creationId xmlns:p14="http://schemas.microsoft.com/office/powerpoint/2010/main" val="3272100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6" y="301458"/>
            <a:ext cx="8229600" cy="1143000"/>
          </a:xfrm>
        </p:spPr>
        <p:txBody>
          <a:bodyPr/>
          <a:lstStyle/>
          <a:p>
            <a:r>
              <a:rPr lang="en-US" sz="2000" b="1" dirty="0">
                <a:solidFill>
                  <a:srgbClr val="C4D600"/>
                </a:solidFill>
                <a:latin typeface="Arial Narrow" panose="020B0606020202030204" pitchFamily="34" charset="0"/>
                <a:cs typeface="Mission Gothic Black"/>
              </a:rPr>
              <a:t>— ACTIVITY —</a:t>
            </a:r>
            <a:br>
              <a:rPr lang="en-US" sz="2000" b="1" dirty="0">
                <a:solidFill>
                  <a:schemeClr val="tx2"/>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PRACTICE REAL PLAYS</a:t>
            </a:r>
            <a:endParaRPr lang="en-US" b="1" dirty="0">
              <a:solidFill>
                <a:srgbClr val="004B87"/>
              </a:solidFill>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2385717" y="1664117"/>
            <a:ext cx="4404548" cy="4893440"/>
          </a:xfrm>
          <a:prstGeom prst="rect">
            <a:avLst/>
          </a:prstGeom>
        </p:spPr>
      </p:pic>
      <p:sp>
        <p:nvSpPr>
          <p:cNvPr id="5" name="TextBox 4"/>
          <p:cNvSpPr txBox="1"/>
          <p:nvPr/>
        </p:nvSpPr>
        <p:spPr>
          <a:xfrm>
            <a:off x="2385717" y="5972782"/>
            <a:ext cx="4441373" cy="584775"/>
          </a:xfrm>
          <a:prstGeom prst="rect">
            <a:avLst/>
          </a:prstGeom>
          <a:noFill/>
        </p:spPr>
        <p:txBody>
          <a:bodyPr wrap="square" rtlCol="0">
            <a:spAutoFit/>
          </a:bodyPr>
          <a:lstStyle/>
          <a:p>
            <a:pPr algn="ctr"/>
            <a:r>
              <a:rPr lang="en-US" sz="3200" b="1" dirty="0">
                <a:solidFill>
                  <a:srgbClr val="004B87"/>
                </a:solidFill>
                <a:latin typeface="Arial Narrow" panose="020B0606020202030204" pitchFamily="34" charset="0"/>
                <a:cs typeface="Mission Gothic Black"/>
              </a:rPr>
              <a:t>GIVE IT A TRY!</a:t>
            </a:r>
          </a:p>
        </p:txBody>
      </p:sp>
      <p:pic>
        <p:nvPicPr>
          <p:cNvPr id="7" name="Picture 6"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118089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WHAT TO EXPECT</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57200" y="1417638"/>
            <a:ext cx="8229600" cy="4708525"/>
          </a:xfrm>
        </p:spPr>
        <p:txBody>
          <a:bodyPr/>
          <a:lstStyle/>
          <a:p>
            <a:pPr>
              <a:spcBef>
                <a:spcPts val="1800"/>
              </a:spcBef>
              <a:buClr>
                <a:srgbClr val="004B87"/>
              </a:buClr>
              <a:buFont typeface="Arial"/>
              <a:buChar char="•"/>
            </a:pPr>
            <a:r>
              <a:rPr lang="en-US" sz="2800" dirty="0">
                <a:solidFill>
                  <a:srgbClr val="004B87"/>
                </a:solidFill>
                <a:latin typeface="Arial Narrow" panose="020B0606020202030204" pitchFamily="34" charset="0"/>
                <a:cs typeface="Mission Gothic Regular"/>
              </a:rPr>
              <a:t>Learn about the Sidekick Program.</a:t>
            </a:r>
          </a:p>
          <a:p>
            <a:pPr>
              <a:spcBef>
                <a:spcPts val="1800"/>
              </a:spcBef>
              <a:buClr>
                <a:srgbClr val="004B87"/>
              </a:buClr>
              <a:buFont typeface="Arial"/>
              <a:buChar char="•"/>
            </a:pPr>
            <a:r>
              <a:rPr lang="en-US" sz="2800" dirty="0">
                <a:solidFill>
                  <a:srgbClr val="004B87"/>
                </a:solidFill>
                <a:latin typeface="Arial Narrow" panose="020B0606020202030204" pitchFamily="34" charset="0"/>
                <a:cs typeface="Mission Gothic Regular"/>
              </a:rPr>
              <a:t>Understand more about tobacco and nicotine.</a:t>
            </a:r>
          </a:p>
          <a:p>
            <a:pPr>
              <a:spcBef>
                <a:spcPts val="1800"/>
              </a:spcBef>
              <a:buClr>
                <a:srgbClr val="004B87"/>
              </a:buClr>
              <a:buFont typeface="Arial"/>
              <a:buChar char="•"/>
            </a:pPr>
            <a:r>
              <a:rPr lang="en-US" sz="2800" dirty="0">
                <a:solidFill>
                  <a:srgbClr val="004B87"/>
                </a:solidFill>
                <a:latin typeface="Arial Narrow" panose="020B0606020202030204" pitchFamily="34" charset="0"/>
                <a:cs typeface="Mission Gothic Regular"/>
              </a:rPr>
              <a:t>Learn some skills on how to talk about tobacco and vaping with other teens.</a:t>
            </a:r>
          </a:p>
          <a:p>
            <a:pPr>
              <a:spcBef>
                <a:spcPts val="1800"/>
              </a:spcBef>
              <a:buClr>
                <a:srgbClr val="004B87"/>
              </a:buClr>
              <a:buFont typeface="Arial"/>
              <a:buChar char="•"/>
            </a:pPr>
            <a:r>
              <a:rPr lang="en-US" sz="2800" dirty="0">
                <a:solidFill>
                  <a:srgbClr val="004B87"/>
                </a:solidFill>
                <a:latin typeface="Arial Narrow" panose="020B0606020202030204" pitchFamily="34" charset="0"/>
                <a:cs typeface="Mission Gothic Regular"/>
              </a:rPr>
              <a:t>Practice these new skills.</a:t>
            </a:r>
          </a:p>
          <a:p>
            <a:pPr>
              <a:spcBef>
                <a:spcPts val="1800"/>
              </a:spcBef>
              <a:buClr>
                <a:srgbClr val="004B87"/>
              </a:buClr>
              <a:buFont typeface="Arial"/>
              <a:buChar char="•"/>
            </a:pPr>
            <a:r>
              <a:rPr lang="en-US" sz="2800" dirty="0">
                <a:solidFill>
                  <a:srgbClr val="004B87"/>
                </a:solidFill>
                <a:latin typeface="Arial Narrow" panose="020B0606020202030204" pitchFamily="34" charset="0"/>
                <a:cs typeface="Mission Gothic Regular"/>
              </a:rPr>
              <a:t>Inspire each other to take action.</a:t>
            </a:r>
          </a:p>
          <a:p>
            <a:pPr>
              <a:spcBef>
                <a:spcPts val="1800"/>
              </a:spcBef>
              <a:buClr>
                <a:srgbClr val="004B87"/>
              </a:buClr>
              <a:buFont typeface="Arial"/>
              <a:buChar char="•"/>
            </a:pPr>
            <a:r>
              <a:rPr lang="en-US" sz="2800" dirty="0">
                <a:solidFill>
                  <a:srgbClr val="004B87"/>
                </a:solidFill>
                <a:latin typeface="Arial Narrow" panose="020B0606020202030204" pitchFamily="34" charset="0"/>
                <a:cs typeface="Mission Gothic Regular"/>
              </a:rPr>
              <a:t>Have fun!</a:t>
            </a:r>
          </a:p>
          <a:p>
            <a:pPr>
              <a:buClr>
                <a:schemeClr val="tx1"/>
              </a:buClr>
            </a:pPr>
            <a:endParaRPr lang="en-US" sz="2800" dirty="0">
              <a:latin typeface="+mj-lt"/>
            </a:endParaRPr>
          </a:p>
        </p:txBody>
      </p:sp>
    </p:spTree>
    <p:extLst>
      <p:ext uri="{BB962C8B-B14F-4D97-AF65-F5344CB8AC3E}">
        <p14:creationId xmlns:p14="http://schemas.microsoft.com/office/powerpoint/2010/main" val="240702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a:latin typeface="Arial Narrow" panose="020B0606020202030204" pitchFamily="34" charset="0"/>
                <a:cs typeface="Mission Gothic Black"/>
              </a:rPr>
              <a:t>LESSON FIVE</a:t>
            </a: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a:latin typeface="Arial Narrow" panose="020B0606020202030204" pitchFamily="34" charset="0"/>
                <a:ea typeface="+mn-ea"/>
                <a:cs typeface="Mission Gothic Bold Italic"/>
              </a:rPr>
              <a:t>Help, Safety &amp; Take Action</a:t>
            </a:r>
          </a:p>
        </p:txBody>
      </p:sp>
    </p:spTree>
    <p:extLst>
      <p:ext uri="{BB962C8B-B14F-4D97-AF65-F5344CB8AC3E}">
        <p14:creationId xmlns:p14="http://schemas.microsoft.com/office/powerpoint/2010/main" val="2935601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293648" y="1307132"/>
            <a:ext cx="2689910" cy="2532258"/>
          </a:xfrm>
          <a:prstGeom prst="rect">
            <a:avLst/>
          </a:prstGeom>
        </p:spPr>
      </p:pic>
      <p:grpSp>
        <p:nvGrpSpPr>
          <p:cNvPr id="39" name="Group 38"/>
          <p:cNvGrpSpPr/>
          <p:nvPr/>
        </p:nvGrpSpPr>
        <p:grpSpPr>
          <a:xfrm>
            <a:off x="5868237" y="3621050"/>
            <a:ext cx="2970963" cy="2645031"/>
            <a:chOff x="6113323" y="3757256"/>
            <a:chExt cx="2885803" cy="2611182"/>
          </a:xfrm>
        </p:grpSpPr>
        <p:pic>
          <p:nvPicPr>
            <p:cNvPr id="35" name="Picture 34"/>
            <p:cNvPicPr>
              <a:picLocks noChangeAspect="1"/>
            </p:cNvPicPr>
            <p:nvPr/>
          </p:nvPicPr>
          <p:blipFill>
            <a:blip r:embed="rId3"/>
            <a:stretch>
              <a:fillRect/>
            </a:stretch>
          </p:blipFill>
          <p:spPr>
            <a:xfrm>
              <a:off x="6113323" y="3757256"/>
              <a:ext cx="2885803" cy="2611182"/>
            </a:xfrm>
            <a:prstGeom prst="rect">
              <a:avLst/>
            </a:prstGeom>
          </p:spPr>
        </p:pic>
        <p:sp>
          <p:nvSpPr>
            <p:cNvPr id="36" name="TextBox 35"/>
            <p:cNvSpPr txBox="1"/>
            <p:nvPr/>
          </p:nvSpPr>
          <p:spPr>
            <a:xfrm flipH="1">
              <a:off x="6191401" y="4320377"/>
              <a:ext cx="2806233" cy="1200329"/>
            </a:xfrm>
            <a:prstGeom prst="rect">
              <a:avLst/>
            </a:prstGeom>
            <a:noFill/>
          </p:spPr>
          <p:txBody>
            <a:bodyPr wrap="square" rtlCol="0">
              <a:spAutoFit/>
            </a:bodyPr>
            <a:lstStyle/>
            <a:p>
              <a:pPr algn="ctr"/>
              <a:r>
                <a:rPr lang="en-US" sz="2400" dirty="0">
                  <a:solidFill>
                    <a:schemeClr val="bg1"/>
                  </a:solidFill>
                  <a:latin typeface="+mj-lt"/>
                  <a:cs typeface="Mission Gothic Black"/>
                </a:rPr>
                <a:t>Feeling in </a:t>
              </a:r>
              <a:br>
                <a:rPr lang="en-US" sz="2400" dirty="0">
                  <a:solidFill>
                    <a:schemeClr val="bg1"/>
                  </a:solidFill>
                  <a:latin typeface="+mj-lt"/>
                  <a:cs typeface="Mission Gothic Black"/>
                </a:rPr>
              </a:br>
              <a:r>
                <a:rPr lang="en-US" sz="2400" dirty="0">
                  <a:solidFill>
                    <a:schemeClr val="bg1"/>
                  </a:solidFill>
                  <a:latin typeface="+mj-lt"/>
                  <a:cs typeface="Mission Gothic Black"/>
                </a:rPr>
                <a:t>extreme emotional distress?</a:t>
              </a:r>
            </a:p>
          </p:txBody>
        </p:sp>
      </p:grpSp>
      <p:sp>
        <p:nvSpPr>
          <p:cNvPr id="22" name="Title 1"/>
          <p:cNvSpPr txBox="1">
            <a:spLocks/>
          </p:cNvSpPr>
          <p:nvPr/>
        </p:nvSpPr>
        <p:spPr bwMode="auto">
          <a:xfrm>
            <a:off x="609600" y="23849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a:lstStyle>
          <a:p>
            <a:r>
              <a:rPr lang="en-US" b="1" dirty="0">
                <a:solidFill>
                  <a:srgbClr val="004B87"/>
                </a:solidFill>
                <a:cs typeface="Mission Gothic Black"/>
              </a:rPr>
              <a:t>CRITICAL INFORMATION</a:t>
            </a:r>
            <a:endParaRPr lang="en-US" b="1" dirty="0">
              <a:solidFill>
                <a:srgbClr val="004B87"/>
              </a:solidFill>
            </a:endParaRPr>
          </a:p>
        </p:txBody>
      </p:sp>
      <p:sp>
        <p:nvSpPr>
          <p:cNvPr id="40" name="TextBox 39"/>
          <p:cNvSpPr txBox="1"/>
          <p:nvPr/>
        </p:nvSpPr>
        <p:spPr>
          <a:xfrm>
            <a:off x="1389553" y="6031495"/>
            <a:ext cx="6300317" cy="707886"/>
          </a:xfrm>
          <a:prstGeom prst="rect">
            <a:avLst/>
          </a:prstGeom>
          <a:noFill/>
        </p:spPr>
        <p:txBody>
          <a:bodyPr wrap="square" rtlCol="0">
            <a:spAutoFit/>
          </a:bodyPr>
          <a:lstStyle/>
          <a:p>
            <a:pPr algn="ctr"/>
            <a:r>
              <a:rPr lang="en-US" sz="4000" b="1" dirty="0">
                <a:solidFill>
                  <a:srgbClr val="004B87"/>
                </a:solidFill>
                <a:latin typeface="+mj-lt"/>
                <a:cs typeface="Mission Gothic Black"/>
              </a:rPr>
              <a:t>WHAT TO DO?</a:t>
            </a:r>
          </a:p>
        </p:txBody>
      </p:sp>
      <p:sp>
        <p:nvSpPr>
          <p:cNvPr id="31" name="TextBox 30"/>
          <p:cNvSpPr txBox="1"/>
          <p:nvPr/>
        </p:nvSpPr>
        <p:spPr>
          <a:xfrm>
            <a:off x="6610607" y="1801870"/>
            <a:ext cx="2158526" cy="646331"/>
          </a:xfrm>
          <a:prstGeom prst="rect">
            <a:avLst/>
          </a:prstGeom>
          <a:noFill/>
        </p:spPr>
        <p:txBody>
          <a:bodyPr wrap="square" rtlCol="0">
            <a:spAutoFit/>
          </a:bodyPr>
          <a:lstStyle/>
          <a:p>
            <a:pPr algn="ctr"/>
            <a:r>
              <a:rPr lang="en-US" sz="3600" dirty="0">
                <a:solidFill>
                  <a:schemeClr val="bg1"/>
                </a:solidFill>
                <a:latin typeface="+mj-lt"/>
                <a:cs typeface="Mission Gothic Black"/>
              </a:rPr>
              <a:t>Suicidal?</a:t>
            </a:r>
          </a:p>
        </p:txBody>
      </p:sp>
      <p:sp>
        <p:nvSpPr>
          <p:cNvPr id="37" name="TextBox 36"/>
          <p:cNvSpPr txBox="1"/>
          <p:nvPr/>
        </p:nvSpPr>
        <p:spPr>
          <a:xfrm>
            <a:off x="329729" y="1985354"/>
            <a:ext cx="2653829" cy="830997"/>
          </a:xfrm>
          <a:prstGeom prst="rect">
            <a:avLst/>
          </a:prstGeom>
          <a:noFill/>
        </p:spPr>
        <p:txBody>
          <a:bodyPr wrap="square" rtlCol="0">
            <a:spAutoFit/>
          </a:bodyPr>
          <a:lstStyle/>
          <a:p>
            <a:pPr algn="ctr"/>
            <a:r>
              <a:rPr lang="en-US" sz="2400" dirty="0">
                <a:solidFill>
                  <a:schemeClr val="bg1"/>
                </a:solidFill>
                <a:latin typeface="+mj-lt"/>
                <a:cs typeface="Mission Gothic Black"/>
              </a:rPr>
              <a:t>Being abused</a:t>
            </a:r>
          </a:p>
          <a:p>
            <a:pPr algn="ctr"/>
            <a:r>
              <a:rPr lang="en-US" sz="2400" dirty="0">
                <a:solidFill>
                  <a:schemeClr val="bg1"/>
                </a:solidFill>
                <a:latin typeface="+mj-lt"/>
                <a:cs typeface="Mission Gothic Black"/>
              </a:rPr>
              <a:t>Or mistreated?</a:t>
            </a:r>
          </a:p>
        </p:txBody>
      </p:sp>
      <p:grpSp>
        <p:nvGrpSpPr>
          <p:cNvPr id="4" name="Group 3"/>
          <p:cNvGrpSpPr/>
          <p:nvPr/>
        </p:nvGrpSpPr>
        <p:grpSpPr>
          <a:xfrm>
            <a:off x="2854301" y="3307215"/>
            <a:ext cx="2295676" cy="1768512"/>
            <a:chOff x="2502755" y="3276234"/>
            <a:chExt cx="2295676" cy="1768512"/>
          </a:xfrm>
        </p:grpSpPr>
        <p:pic>
          <p:nvPicPr>
            <p:cNvPr id="33" name="Picture 32"/>
            <p:cNvPicPr>
              <a:picLocks noChangeAspect="1"/>
            </p:cNvPicPr>
            <p:nvPr/>
          </p:nvPicPr>
          <p:blipFill>
            <a:blip r:embed="rId4">
              <a:clrChange>
                <a:clrFrom>
                  <a:srgbClr val="FFFFFF"/>
                </a:clrFrom>
                <a:clrTo>
                  <a:srgbClr val="FFFFFF">
                    <a:alpha val="0"/>
                  </a:srgbClr>
                </a:clrTo>
              </a:clrChange>
            </a:blip>
            <a:stretch>
              <a:fillRect/>
            </a:stretch>
          </p:blipFill>
          <p:spPr>
            <a:xfrm rot="10800000">
              <a:off x="2502755" y="3276234"/>
              <a:ext cx="2295676" cy="1768512"/>
            </a:xfrm>
            <a:prstGeom prst="rect">
              <a:avLst/>
            </a:prstGeom>
          </p:spPr>
        </p:pic>
        <p:sp>
          <p:nvSpPr>
            <p:cNvPr id="24" name="TextBox 23"/>
            <p:cNvSpPr txBox="1"/>
            <p:nvPr/>
          </p:nvSpPr>
          <p:spPr>
            <a:xfrm>
              <a:off x="2673078" y="3386588"/>
              <a:ext cx="1955031" cy="1077218"/>
            </a:xfrm>
            <a:prstGeom prst="rect">
              <a:avLst/>
            </a:prstGeom>
            <a:noFill/>
          </p:spPr>
          <p:txBody>
            <a:bodyPr wrap="square" rtlCol="0">
              <a:spAutoFit/>
            </a:bodyPr>
            <a:lstStyle/>
            <a:p>
              <a:pPr algn="ctr"/>
              <a:r>
                <a:rPr lang="en-US" sz="3200" dirty="0">
                  <a:solidFill>
                    <a:schemeClr val="bg1"/>
                  </a:solidFill>
                  <a:latin typeface="+mj-lt"/>
                  <a:cs typeface="Mission Gothic Black"/>
                </a:rPr>
                <a:t>Being bullied?</a:t>
              </a:r>
            </a:p>
          </p:txBody>
        </p:sp>
      </p:grpSp>
      <p:grpSp>
        <p:nvGrpSpPr>
          <p:cNvPr id="30" name="Group 29"/>
          <p:cNvGrpSpPr/>
          <p:nvPr/>
        </p:nvGrpSpPr>
        <p:grpSpPr>
          <a:xfrm>
            <a:off x="5269429" y="1496787"/>
            <a:ext cx="2526360" cy="2008971"/>
            <a:chOff x="4435121" y="2958556"/>
            <a:chExt cx="2375842" cy="2008971"/>
          </a:xfrm>
        </p:grpSpPr>
        <p:pic>
          <p:nvPicPr>
            <p:cNvPr id="12" name="Picture 11"/>
            <p:cNvPicPr>
              <a:picLocks noChangeAspect="1"/>
            </p:cNvPicPr>
            <p:nvPr/>
          </p:nvPicPr>
          <p:blipFill>
            <a:blip r:embed="rId5"/>
            <a:stretch>
              <a:fillRect/>
            </a:stretch>
          </p:blipFill>
          <p:spPr>
            <a:xfrm flipH="1">
              <a:off x="4435121" y="2958556"/>
              <a:ext cx="2375842" cy="2008971"/>
            </a:xfrm>
            <a:prstGeom prst="rect">
              <a:avLst/>
            </a:prstGeom>
          </p:spPr>
        </p:pic>
        <p:sp>
          <p:nvSpPr>
            <p:cNvPr id="18" name="TextBox 17"/>
            <p:cNvSpPr txBox="1"/>
            <p:nvPr/>
          </p:nvSpPr>
          <p:spPr>
            <a:xfrm>
              <a:off x="4577646" y="3170230"/>
              <a:ext cx="2082799" cy="1200328"/>
            </a:xfrm>
            <a:prstGeom prst="rect">
              <a:avLst/>
            </a:prstGeom>
            <a:noFill/>
          </p:spPr>
          <p:txBody>
            <a:bodyPr wrap="square" rtlCol="0">
              <a:spAutoFit/>
            </a:bodyPr>
            <a:lstStyle/>
            <a:p>
              <a:pPr algn="ctr"/>
              <a:r>
                <a:rPr lang="en-US" sz="2400" dirty="0">
                  <a:solidFill>
                    <a:schemeClr val="bg1"/>
                  </a:solidFill>
                  <a:latin typeface="+mj-lt"/>
                  <a:cs typeface="Mission Gothic Black"/>
                </a:rPr>
                <a:t>Feeling like </a:t>
              </a:r>
              <a:br>
                <a:rPr lang="en-US" sz="2400" dirty="0">
                  <a:solidFill>
                    <a:schemeClr val="bg1"/>
                  </a:solidFill>
                  <a:latin typeface="+mj-lt"/>
                  <a:cs typeface="Mission Gothic Black"/>
                </a:rPr>
              </a:br>
              <a:r>
                <a:rPr lang="en-US" sz="2400" dirty="0">
                  <a:solidFill>
                    <a:schemeClr val="bg1"/>
                  </a:solidFill>
                  <a:latin typeface="+mj-lt"/>
                  <a:cs typeface="Mission Gothic Black"/>
                </a:rPr>
                <a:t>hurting </a:t>
              </a:r>
              <a:br>
                <a:rPr lang="en-US" sz="2400" dirty="0">
                  <a:solidFill>
                    <a:schemeClr val="bg1"/>
                  </a:solidFill>
                  <a:latin typeface="+mj-lt"/>
                  <a:cs typeface="Mission Gothic Black"/>
                </a:rPr>
              </a:br>
              <a:r>
                <a:rPr lang="en-US" sz="2400" dirty="0">
                  <a:solidFill>
                    <a:schemeClr val="bg1"/>
                  </a:solidFill>
                  <a:latin typeface="+mj-lt"/>
                  <a:cs typeface="Mission Gothic Black"/>
                </a:rPr>
                <a:t>someone?</a:t>
              </a:r>
            </a:p>
          </p:txBody>
        </p:sp>
      </p:grpSp>
      <p:grpSp>
        <p:nvGrpSpPr>
          <p:cNvPr id="29" name="Group 28"/>
          <p:cNvGrpSpPr/>
          <p:nvPr/>
        </p:nvGrpSpPr>
        <p:grpSpPr>
          <a:xfrm>
            <a:off x="457200" y="4765257"/>
            <a:ext cx="2162292" cy="1716354"/>
            <a:chOff x="457200" y="4547543"/>
            <a:chExt cx="2162292" cy="1716354"/>
          </a:xfrm>
        </p:grpSpPr>
        <p:pic>
          <p:nvPicPr>
            <p:cNvPr id="11" name="Picture 10"/>
            <p:cNvPicPr>
              <a:picLocks noChangeAspect="1"/>
            </p:cNvPicPr>
            <p:nvPr/>
          </p:nvPicPr>
          <p:blipFill>
            <a:blip r:embed="rId5"/>
            <a:stretch>
              <a:fillRect/>
            </a:stretch>
          </p:blipFill>
          <p:spPr>
            <a:xfrm>
              <a:off x="457200" y="4547543"/>
              <a:ext cx="2152884" cy="1716354"/>
            </a:xfrm>
            <a:prstGeom prst="rect">
              <a:avLst/>
            </a:prstGeom>
          </p:spPr>
        </p:pic>
        <p:sp>
          <p:nvSpPr>
            <p:cNvPr id="23" name="TextBox 22"/>
            <p:cNvSpPr txBox="1"/>
            <p:nvPr/>
          </p:nvSpPr>
          <p:spPr>
            <a:xfrm>
              <a:off x="536693" y="4635405"/>
              <a:ext cx="2082799" cy="1200328"/>
            </a:xfrm>
            <a:prstGeom prst="rect">
              <a:avLst/>
            </a:prstGeom>
            <a:noFill/>
          </p:spPr>
          <p:txBody>
            <a:bodyPr wrap="square" rtlCol="0">
              <a:spAutoFit/>
            </a:bodyPr>
            <a:lstStyle/>
            <a:p>
              <a:pPr algn="ctr"/>
              <a:r>
                <a:rPr lang="en-US" sz="2400" dirty="0">
                  <a:solidFill>
                    <a:schemeClr val="bg1"/>
                  </a:solidFill>
                  <a:latin typeface="+mj-lt"/>
                  <a:cs typeface="Mission Gothic Black"/>
                </a:rPr>
                <a:t>Trouble</a:t>
              </a:r>
              <a:br>
                <a:rPr lang="en-US" sz="2400" dirty="0">
                  <a:solidFill>
                    <a:schemeClr val="bg1"/>
                  </a:solidFill>
                  <a:latin typeface="+mj-lt"/>
                  <a:cs typeface="Mission Gothic Black"/>
                </a:rPr>
              </a:br>
              <a:r>
                <a:rPr lang="en-US" sz="2400" dirty="0">
                  <a:solidFill>
                    <a:schemeClr val="bg1"/>
                  </a:solidFill>
                  <a:latin typeface="+mj-lt"/>
                  <a:cs typeface="Mission Gothic Black"/>
                </a:rPr>
                <a:t>with drugs or alcohol?</a:t>
              </a:r>
            </a:p>
          </p:txBody>
        </p:sp>
      </p:grpSp>
    </p:spTree>
    <p:extLst>
      <p:ext uri="{BB962C8B-B14F-4D97-AF65-F5344CB8AC3E}">
        <p14:creationId xmlns:p14="http://schemas.microsoft.com/office/powerpoint/2010/main" val="254527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1" grpId="0"/>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568" y="274638"/>
            <a:ext cx="8229600" cy="1625658"/>
          </a:xfrm>
        </p:spPr>
        <p:txBody>
          <a:bodyPr/>
          <a:lstStyle/>
          <a:p>
            <a:r>
              <a:rPr lang="en-US" sz="2000" b="1" dirty="0">
                <a:solidFill>
                  <a:srgbClr val="C4D600"/>
                </a:solidFill>
                <a:cs typeface="Mission Gothic Black"/>
              </a:rPr>
              <a:t>— ACTIVITY —</a:t>
            </a:r>
            <a:br>
              <a:rPr lang="en-US" sz="2000" b="1" dirty="0">
                <a:solidFill>
                  <a:schemeClr val="tx2"/>
                </a:solidFill>
                <a:cs typeface="Mission Gothic Black"/>
              </a:rPr>
            </a:br>
            <a:r>
              <a:rPr lang="en-US" sz="2800" b="1" dirty="0">
                <a:solidFill>
                  <a:srgbClr val="004B87"/>
                </a:solidFill>
                <a:cs typeface="Mission Gothic Black"/>
              </a:rPr>
              <a:t>OPPORTUNITY AND OPENING LINES: </a:t>
            </a:r>
            <a:br>
              <a:rPr lang="en-US" sz="3600" b="1" dirty="0">
                <a:solidFill>
                  <a:srgbClr val="004B87"/>
                </a:solidFill>
                <a:cs typeface="Mission Gothic Black"/>
              </a:rPr>
            </a:br>
            <a:r>
              <a:rPr lang="en-US" sz="3600" b="1" dirty="0">
                <a:solidFill>
                  <a:srgbClr val="004B87"/>
                </a:solidFill>
                <a:cs typeface="Mission Gothic Black"/>
              </a:rPr>
              <a:t>STARTING THE CONVERSATION</a:t>
            </a:r>
            <a:endParaRPr lang="en-US" sz="3600" b="1" dirty="0">
              <a:solidFill>
                <a:srgbClr val="004B87"/>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190005" y="2173831"/>
            <a:ext cx="4780884" cy="4712390"/>
          </a:xfrm>
          <a:prstGeom prst="rect">
            <a:avLst/>
          </a:prstGeom>
        </p:spPr>
      </p:pic>
      <p:pic>
        <p:nvPicPr>
          <p:cNvPr id="6" name="Picture 5"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1313639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355320"/>
            <a:ext cx="8229600" cy="1390389"/>
          </a:xfrm>
        </p:spPr>
        <p:txBody>
          <a:bodyPr/>
          <a:lstStyle/>
          <a:p>
            <a:r>
              <a:rPr lang="en-US" sz="2000" b="1" dirty="0">
                <a:solidFill>
                  <a:srgbClr val="C4D600"/>
                </a:solidFill>
                <a:cs typeface="Mission Gothic Black"/>
              </a:rPr>
              <a:t>— ACTIVITY —</a:t>
            </a:r>
            <a:br>
              <a:rPr lang="en-US" sz="2000" b="1" dirty="0">
                <a:solidFill>
                  <a:schemeClr val="tx2"/>
                </a:solidFill>
                <a:cs typeface="Mission Gothic Black"/>
              </a:rPr>
            </a:br>
            <a:r>
              <a:rPr lang="en-US" sz="3200" b="1" dirty="0">
                <a:solidFill>
                  <a:srgbClr val="004B87"/>
                </a:solidFill>
                <a:cs typeface="Mission Gothic Black"/>
              </a:rPr>
              <a:t>GET READY FOR YOUR FIRST</a:t>
            </a:r>
            <a:br>
              <a:rPr lang="en-US" sz="3200" b="1" dirty="0">
                <a:solidFill>
                  <a:srgbClr val="004B87"/>
                </a:solidFill>
                <a:cs typeface="Mission Gothic Black"/>
              </a:rPr>
            </a:br>
            <a:r>
              <a:rPr lang="en-US" sz="3200" b="1" dirty="0">
                <a:solidFill>
                  <a:srgbClr val="004B87"/>
                </a:solidFill>
                <a:cs typeface="Mission Gothic Black"/>
              </a:rPr>
              <a:t>SIDEKICKS CONVERSATION</a:t>
            </a:r>
            <a:endParaRPr lang="en-US" sz="3200" b="1" dirty="0">
              <a:solidFill>
                <a:srgbClr val="004B87"/>
              </a:solidFill>
            </a:endParaRPr>
          </a:p>
        </p:txBody>
      </p:sp>
      <p:sp>
        <p:nvSpPr>
          <p:cNvPr id="5" name="TextBox 4"/>
          <p:cNvSpPr txBox="1"/>
          <p:nvPr/>
        </p:nvSpPr>
        <p:spPr>
          <a:xfrm>
            <a:off x="982639" y="2198693"/>
            <a:ext cx="7192370" cy="3508653"/>
          </a:xfrm>
          <a:prstGeom prst="rect">
            <a:avLst/>
          </a:prstGeom>
          <a:noFill/>
        </p:spPr>
        <p:txBody>
          <a:bodyPr wrap="square" rtlCol="0">
            <a:spAutoFit/>
          </a:bodyPr>
          <a:lstStyle/>
          <a:p>
            <a:pPr marL="457200" indent="-457200" defTabSz="457200" eaLnBrk="0" fontAlgn="base" hangingPunct="0">
              <a:spcBef>
                <a:spcPts val="1800"/>
              </a:spcBef>
              <a:spcAft>
                <a:spcPts val="1200"/>
              </a:spcAft>
              <a:buFont typeface="Arial" charset="0"/>
              <a:buAutoNum type="arabicPeriod"/>
            </a:pPr>
            <a:r>
              <a:rPr lang="en-US" altLang="en-US" sz="2400" b="1" dirty="0">
                <a:solidFill>
                  <a:srgbClr val="004B87"/>
                </a:solidFill>
                <a:ea typeface="MS PGothic" pitchFamily="34" charset="-128"/>
                <a:cs typeface="Mission Gothic Regular"/>
              </a:rPr>
              <a:t>Think of a teen you know and want to talk with about their tobacco or vape use. </a:t>
            </a:r>
          </a:p>
          <a:p>
            <a:pPr marL="457200" indent="-457200" defTabSz="457200" eaLnBrk="0" fontAlgn="base" hangingPunct="0">
              <a:spcBef>
                <a:spcPts val="1800"/>
              </a:spcBef>
              <a:spcAft>
                <a:spcPts val="1200"/>
              </a:spcAft>
              <a:buFont typeface="Arial" charset="0"/>
              <a:buAutoNum type="arabicPeriod"/>
            </a:pPr>
            <a:r>
              <a:rPr lang="en-US" altLang="en-US" sz="2400" b="1" dirty="0">
                <a:solidFill>
                  <a:srgbClr val="004B87"/>
                </a:solidFill>
                <a:ea typeface="MS PGothic" pitchFamily="34" charset="-128"/>
                <a:cs typeface="Mission Gothic Regular"/>
              </a:rPr>
              <a:t>Write down an opportunity you would have to talk with the teen. </a:t>
            </a:r>
          </a:p>
          <a:p>
            <a:pPr marL="457200" indent="-457200" defTabSz="457200" eaLnBrk="0" fontAlgn="base" hangingPunct="0">
              <a:spcBef>
                <a:spcPts val="1800"/>
              </a:spcBef>
              <a:spcAft>
                <a:spcPts val="1200"/>
              </a:spcAft>
              <a:buFont typeface="Arial" charset="0"/>
              <a:buAutoNum type="arabicPeriod"/>
            </a:pPr>
            <a:r>
              <a:rPr lang="en-US" altLang="en-US" sz="2400" b="1" dirty="0">
                <a:solidFill>
                  <a:srgbClr val="004B87"/>
                </a:solidFill>
                <a:ea typeface="MS PGothic" pitchFamily="34" charset="-128"/>
                <a:cs typeface="Mission Gothic Regular"/>
              </a:rPr>
              <a:t>What would you say to start the conversation? Write down your “opening lines.” </a:t>
            </a:r>
          </a:p>
          <a:p>
            <a:pPr defTabSz="457200" fontAlgn="base">
              <a:spcBef>
                <a:spcPct val="0"/>
              </a:spcBef>
              <a:spcAft>
                <a:spcPct val="0"/>
              </a:spcAft>
            </a:pPr>
            <a:endParaRPr lang="en-US" dirty="0">
              <a:solidFill>
                <a:srgbClr val="2A2929"/>
              </a:solidFill>
              <a:latin typeface="Franklin Gothic Book" charset="0"/>
              <a:ea typeface="ＭＳ Ｐゴシック" charset="0"/>
            </a:endParaRPr>
          </a:p>
        </p:txBody>
      </p:sp>
      <p:pic>
        <p:nvPicPr>
          <p:cNvPr id="6" name="Picture 5" descr="activity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25765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cs typeface="Mission Gothic Black"/>
              </a:rPr>
              <a:t>CONSIDER THIS…</a:t>
            </a:r>
            <a:endParaRPr lang="en-US" b="1" dirty="0">
              <a:solidFill>
                <a:srgbClr val="004B87"/>
              </a:solidFill>
            </a:endParaRPr>
          </a:p>
        </p:txBody>
      </p:sp>
      <p:sp>
        <p:nvSpPr>
          <p:cNvPr id="3" name="TextBox 2"/>
          <p:cNvSpPr txBox="1"/>
          <p:nvPr/>
        </p:nvSpPr>
        <p:spPr>
          <a:xfrm>
            <a:off x="587269" y="2380793"/>
            <a:ext cx="3090427" cy="2554545"/>
          </a:xfrm>
          <a:prstGeom prst="rect">
            <a:avLst/>
          </a:prstGeom>
          <a:noFill/>
        </p:spPr>
        <p:txBody>
          <a:bodyPr wrap="square" rtlCol="0">
            <a:spAutoFit/>
          </a:bodyPr>
          <a:lstStyle/>
          <a:p>
            <a:pPr algn="ctr"/>
            <a:r>
              <a:rPr lang="en-US" altLang="en-US" sz="3200" b="1" dirty="0">
                <a:solidFill>
                  <a:srgbClr val="004B87"/>
                </a:solidFill>
                <a:latin typeface="+mj-lt"/>
                <a:ea typeface="ＭＳ Ｐゴシック"/>
                <a:cs typeface="Mission Gothic Black"/>
              </a:rPr>
              <a:t>When are times it might be better not to start a conversation?</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952373" y="2070100"/>
            <a:ext cx="4394200" cy="4787900"/>
          </a:xfrm>
          <a:prstGeom prst="rect">
            <a:avLst/>
          </a:prstGeom>
        </p:spPr>
      </p:pic>
    </p:spTree>
    <p:extLst>
      <p:ext uri="{BB962C8B-B14F-4D97-AF65-F5344CB8AC3E}">
        <p14:creationId xmlns:p14="http://schemas.microsoft.com/office/powerpoint/2010/main" val="160986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z="2000" b="1" dirty="0">
                <a:solidFill>
                  <a:srgbClr val="C4D600"/>
                </a:solidFill>
                <a:cs typeface="Mission Gothic Black"/>
              </a:rPr>
              <a:t>— ACTIVITY —</a:t>
            </a:r>
            <a:br>
              <a:rPr lang="en-US" sz="2000" b="1" dirty="0">
                <a:solidFill>
                  <a:schemeClr val="tx2"/>
                </a:solidFill>
                <a:cs typeface="Mission Gothic Black"/>
              </a:rPr>
            </a:br>
            <a:r>
              <a:rPr lang="en-US" sz="3400" b="1" dirty="0">
                <a:solidFill>
                  <a:srgbClr val="004B87"/>
                </a:solidFill>
                <a:cs typeface="Mission Gothic Black"/>
              </a:rPr>
              <a:t>REFLECTIONS AND NEXT STEPS</a:t>
            </a:r>
            <a:endParaRPr lang="en-US" sz="3400" b="1" dirty="0">
              <a:solidFill>
                <a:srgbClr val="004B87"/>
              </a:solidFill>
            </a:endParaRPr>
          </a:p>
        </p:txBody>
      </p:sp>
      <p:sp>
        <p:nvSpPr>
          <p:cNvPr id="3" name="Content Placeholder 2"/>
          <p:cNvSpPr>
            <a:spLocks noGrp="1"/>
          </p:cNvSpPr>
          <p:nvPr>
            <p:ph idx="1"/>
          </p:nvPr>
        </p:nvSpPr>
        <p:spPr>
          <a:xfrm>
            <a:off x="577780" y="4048125"/>
            <a:ext cx="8229600" cy="2078038"/>
          </a:xfrm>
        </p:spPr>
        <p:txBody>
          <a:bodyPr/>
          <a:lstStyle/>
          <a:p>
            <a:pPr marL="0" indent="0" algn="ctr">
              <a:buNone/>
            </a:pPr>
            <a:r>
              <a:rPr lang="en-US" b="1" dirty="0">
                <a:solidFill>
                  <a:srgbClr val="735A8C"/>
                </a:solidFill>
                <a:latin typeface="+mj-lt"/>
                <a:cs typeface="Mission Gothic Black"/>
              </a:rPr>
              <a:t>Choose 1 to Share</a:t>
            </a:r>
          </a:p>
          <a:p>
            <a:pPr lvl="2"/>
            <a:r>
              <a:rPr lang="en-US" sz="2800" dirty="0">
                <a:solidFill>
                  <a:srgbClr val="004B87"/>
                </a:solidFill>
                <a:latin typeface="+mj-lt"/>
              </a:rPr>
              <a:t>One thing you learned.</a:t>
            </a:r>
          </a:p>
          <a:p>
            <a:pPr lvl="2"/>
            <a:r>
              <a:rPr lang="en-US" sz="2800" dirty="0">
                <a:solidFill>
                  <a:srgbClr val="004B87"/>
                </a:solidFill>
                <a:latin typeface="+mj-lt"/>
              </a:rPr>
              <a:t>One thing that surprised you.</a:t>
            </a:r>
          </a:p>
          <a:p>
            <a:pPr lvl="2"/>
            <a:r>
              <a:rPr lang="en-US" sz="2800" dirty="0">
                <a:solidFill>
                  <a:srgbClr val="004B87"/>
                </a:solidFill>
                <a:latin typeface="+mj-lt"/>
              </a:rPr>
              <a:t>One thing you will do because of this training.</a:t>
            </a:r>
          </a:p>
          <a:p>
            <a:endParaRPr lang="en-US" dirty="0"/>
          </a:p>
        </p:txBody>
      </p:sp>
      <p:pic>
        <p:nvPicPr>
          <p:cNvPr id="7" name="Picture 6" descr="activityicon.t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a:ln>
            <a:noFill/>
          </a:ln>
        </p:spPr>
      </p:pic>
      <p:sp>
        <p:nvSpPr>
          <p:cNvPr id="6" name="AutoShape 3"/>
          <p:cNvSpPr>
            <a:spLocks noChangeAspect="1" noChangeArrowheads="1" noTextEdit="1"/>
          </p:cNvSpPr>
          <p:nvPr/>
        </p:nvSpPr>
        <p:spPr bwMode="auto">
          <a:xfrm>
            <a:off x="786774" y="1900237"/>
            <a:ext cx="75819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2247900" y="1744662"/>
            <a:ext cx="1549400" cy="1892300"/>
          </a:xfrm>
          <a:prstGeom prst="rect">
            <a:avLst/>
          </a:prstGeom>
        </p:spPr>
      </p:pic>
      <p:pic>
        <p:nvPicPr>
          <p:cNvPr id="5" name="Picture 4"/>
          <p:cNvPicPr>
            <a:picLocks noChangeAspect="1"/>
          </p:cNvPicPr>
          <p:nvPr/>
        </p:nvPicPr>
        <p:blipFill>
          <a:blip r:embed="rId4"/>
          <a:stretch>
            <a:fillRect/>
          </a:stretch>
        </p:blipFill>
        <p:spPr>
          <a:xfrm>
            <a:off x="4565650" y="1744662"/>
            <a:ext cx="2019300" cy="1866900"/>
          </a:xfrm>
          <a:prstGeom prst="rect">
            <a:avLst/>
          </a:prstGeom>
        </p:spPr>
      </p:pic>
    </p:spTree>
    <p:extLst>
      <p:ext uri="{BB962C8B-B14F-4D97-AF65-F5344CB8AC3E}">
        <p14:creationId xmlns:p14="http://schemas.microsoft.com/office/powerpoint/2010/main" val="2049451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57200" y="685799"/>
            <a:ext cx="8229600" cy="528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a:lstStyle>
          <a:p>
            <a:r>
              <a:rPr lang="en-US" b="1" dirty="0">
                <a:solidFill>
                  <a:srgbClr val="004B87"/>
                </a:solidFill>
              </a:rPr>
              <a:t>THANK YOU</a:t>
            </a:r>
            <a:br>
              <a:rPr lang="en-US" sz="6000" dirty="0"/>
            </a:br>
            <a:r>
              <a:rPr lang="en-US" sz="8800" b="1" spc="300" dirty="0">
                <a:solidFill>
                  <a:srgbClr val="004B87"/>
                </a:solidFill>
              </a:rPr>
              <a:t>SIDEKICKS!</a:t>
            </a:r>
            <a:endParaRPr lang="en-US" sz="3200" dirty="0">
              <a:solidFill>
                <a:srgbClr val="004B87"/>
              </a:solidFill>
            </a:endParaRPr>
          </a:p>
        </p:txBody>
      </p:sp>
    </p:spTree>
    <p:extLst>
      <p:ext uri="{BB962C8B-B14F-4D97-AF65-F5344CB8AC3E}">
        <p14:creationId xmlns:p14="http://schemas.microsoft.com/office/powerpoint/2010/main" val="70445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143000"/>
          </a:xfrm>
        </p:spPr>
        <p:txBody>
          <a:bodyPr/>
          <a:lstStyle/>
          <a:p>
            <a:r>
              <a:rPr lang="en-US" b="1" dirty="0">
                <a:solidFill>
                  <a:srgbClr val="004B87"/>
                </a:solidFill>
                <a:latin typeface="Arial Narrow" panose="020B0606020202030204" pitchFamily="34" charset="0"/>
                <a:cs typeface="Mission Gothic Black"/>
              </a:rPr>
              <a:t>COMMERCIAL TOBACCO REFERENCES </a:t>
            </a:r>
            <a:endParaRPr lang="en-US" dirty="0"/>
          </a:p>
        </p:txBody>
      </p:sp>
      <p:sp>
        <p:nvSpPr>
          <p:cNvPr id="3" name="Content Placeholder 2"/>
          <p:cNvSpPr>
            <a:spLocks noGrp="1"/>
          </p:cNvSpPr>
          <p:nvPr>
            <p:ph idx="1"/>
          </p:nvPr>
        </p:nvSpPr>
        <p:spPr>
          <a:xfrm>
            <a:off x="495300" y="2209800"/>
            <a:ext cx="8229600" cy="2514600"/>
          </a:xfrm>
        </p:spPr>
        <p:txBody>
          <a:bodyPr/>
          <a:lstStyle/>
          <a:p>
            <a:pPr marL="0" indent="0" algn="ctr">
              <a:buNone/>
            </a:pPr>
            <a:r>
              <a:rPr lang="en-US" sz="3600" dirty="0">
                <a:solidFill>
                  <a:srgbClr val="004B87"/>
                </a:solidFill>
              </a:rPr>
              <a:t>References to tobacco in this presentation refer to commercial tobacco use, not the sacred and traditional tobacco used by American Indian communities.</a:t>
            </a:r>
          </a:p>
        </p:txBody>
      </p:sp>
    </p:spTree>
    <p:extLst>
      <p:ext uri="{BB962C8B-B14F-4D97-AF65-F5344CB8AC3E}">
        <p14:creationId xmlns:p14="http://schemas.microsoft.com/office/powerpoint/2010/main" val="281049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VIDEO —</a:t>
            </a:r>
            <a:br>
              <a:rPr lang="en-US" b="1" dirty="0">
                <a:solidFill>
                  <a:srgbClr val="004B87"/>
                </a:solidFill>
                <a:latin typeface="Arial Narrow" panose="020B0606020202030204" pitchFamily="34" charset="0"/>
                <a:cs typeface="Mission Gothic Black"/>
              </a:rPr>
            </a:br>
            <a:r>
              <a:rPr lang="en-US" b="1" dirty="0">
                <a:solidFill>
                  <a:srgbClr val="004B87"/>
                </a:solidFill>
                <a:latin typeface="Arial Narrow" panose="020B0606020202030204" pitchFamily="34" charset="0"/>
                <a:cs typeface="Mission Gothic Black"/>
              </a:rPr>
              <a:t>IT ISN’T ALWAYS EASY</a:t>
            </a:r>
          </a:p>
        </p:txBody>
      </p:sp>
      <p:pic>
        <p:nvPicPr>
          <p:cNvPr id="1027"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976" y="4120732"/>
            <a:ext cx="3978193" cy="224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037" y="1349267"/>
            <a:ext cx="3505200" cy="245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a:clrChange>
              <a:clrFrom>
                <a:srgbClr val="FFFFFF"/>
              </a:clrFrom>
              <a:clrTo>
                <a:srgbClr val="FFFFFF">
                  <a:alpha val="0"/>
                </a:srgbClr>
              </a:clrTo>
            </a:clrChange>
          </a:blip>
          <a:stretch>
            <a:fillRect/>
          </a:stretch>
        </p:blipFill>
        <p:spPr>
          <a:xfrm flipH="1">
            <a:off x="457200" y="3364971"/>
            <a:ext cx="2288404" cy="1332728"/>
          </a:xfrm>
          <a:prstGeom prst="rect">
            <a:avLst/>
          </a:prstGeom>
          <a:noFill/>
          <a:ln>
            <a:noFill/>
          </a:ln>
        </p:spPr>
      </p:pic>
      <p:sp>
        <p:nvSpPr>
          <p:cNvPr id="7" name="Content Placeholder 2"/>
          <p:cNvSpPr txBox="1">
            <a:spLocks/>
          </p:cNvSpPr>
          <p:nvPr/>
        </p:nvSpPr>
        <p:spPr bwMode="auto">
          <a:xfrm>
            <a:off x="603983" y="3558757"/>
            <a:ext cx="2141621"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800" b="1" dirty="0" err="1">
                <a:solidFill>
                  <a:schemeClr val="bg1"/>
                </a:solidFill>
                <a:latin typeface="Arial Narrow" panose="020B0606020202030204" pitchFamily="34" charset="0"/>
                <a:cs typeface="Mission Gothic Black Italic"/>
              </a:rPr>
              <a:t>Ummm</a:t>
            </a:r>
            <a:r>
              <a:rPr lang="en-US" sz="2800" b="1" dirty="0">
                <a:solidFill>
                  <a:schemeClr val="bg1"/>
                </a:solidFill>
                <a:latin typeface="Arial Narrow" panose="020B0606020202030204" pitchFamily="34" charset="0"/>
                <a:cs typeface="Mission Gothic Black Italic"/>
              </a:rPr>
              <a:t>…</a:t>
            </a:r>
          </a:p>
        </p:txBody>
      </p:sp>
      <p:pic>
        <p:nvPicPr>
          <p:cNvPr id="9" name="Picture 8"/>
          <p:cNvPicPr>
            <a:picLocks noChangeAspect="1"/>
          </p:cNvPicPr>
          <p:nvPr/>
        </p:nvPicPr>
        <p:blipFill>
          <a:blip r:embed="rId7">
            <a:clrChange>
              <a:clrFrom>
                <a:srgbClr val="FFFFFF"/>
              </a:clrFrom>
              <a:clrTo>
                <a:srgbClr val="FFFFFF">
                  <a:alpha val="0"/>
                </a:srgbClr>
              </a:clrTo>
            </a:clrChange>
          </a:blip>
          <a:stretch>
            <a:fillRect/>
          </a:stretch>
        </p:blipFill>
        <p:spPr>
          <a:xfrm flipH="1">
            <a:off x="673533" y="1455305"/>
            <a:ext cx="3829148" cy="1373469"/>
          </a:xfrm>
          <a:prstGeom prst="rect">
            <a:avLst/>
          </a:prstGeom>
          <a:noFill/>
          <a:ln>
            <a:noFill/>
          </a:ln>
        </p:spPr>
      </p:pic>
      <p:sp>
        <p:nvSpPr>
          <p:cNvPr id="3" name="Content Placeholder 2"/>
          <p:cNvSpPr>
            <a:spLocks noGrp="1"/>
          </p:cNvSpPr>
          <p:nvPr>
            <p:ph idx="1"/>
          </p:nvPr>
        </p:nvSpPr>
        <p:spPr>
          <a:xfrm>
            <a:off x="809148" y="1651765"/>
            <a:ext cx="3557918" cy="561975"/>
          </a:xfrm>
        </p:spPr>
        <p:txBody>
          <a:bodyPr/>
          <a:lstStyle/>
          <a:p>
            <a:pPr marL="0" indent="0" algn="ctr">
              <a:buNone/>
            </a:pPr>
            <a:r>
              <a:rPr lang="en-US" sz="2800" b="1" dirty="0">
                <a:solidFill>
                  <a:schemeClr val="bg1"/>
                </a:solidFill>
                <a:latin typeface="Arial Narrow" panose="020B0606020202030204" pitchFamily="34" charset="0"/>
                <a:cs typeface="Mission Gothic Black Italic"/>
              </a:rPr>
              <a:t>Blah, blah, blah…</a:t>
            </a:r>
          </a:p>
        </p:txBody>
      </p:sp>
      <p:pic>
        <p:nvPicPr>
          <p:cNvPr id="14" name="Picture 13" descr="videoicon.tif"/>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spTree>
    <p:extLst>
      <p:ext uri="{BB962C8B-B14F-4D97-AF65-F5344CB8AC3E}">
        <p14:creationId xmlns:p14="http://schemas.microsoft.com/office/powerpoint/2010/main" val="206881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B87"/>
                </a:solidFill>
                <a:latin typeface="Arial Narrow" panose="020B0606020202030204" pitchFamily="34" charset="0"/>
                <a:cs typeface="Mission Gothic Black"/>
              </a:rPr>
              <a:t>WHAT IS A SIDEKICK?</a:t>
            </a:r>
            <a:endParaRPr lang="en-US" b="1" dirty="0">
              <a:solidFill>
                <a:srgbClr val="004B87"/>
              </a:solidFill>
              <a:latin typeface="Arial Narrow" panose="020B0606020202030204" pitchFamily="34" charset="0"/>
            </a:endParaRPr>
          </a:p>
        </p:txBody>
      </p:sp>
      <p:pic>
        <p:nvPicPr>
          <p:cNvPr id="5" name="Picture 4"/>
          <p:cNvPicPr>
            <a:picLocks noChangeAspect="1"/>
          </p:cNvPicPr>
          <p:nvPr/>
        </p:nvPicPr>
        <p:blipFill>
          <a:blip r:embed="rId2"/>
          <a:stretch>
            <a:fillRect/>
          </a:stretch>
        </p:blipFill>
        <p:spPr>
          <a:xfrm>
            <a:off x="2677819" y="4542460"/>
            <a:ext cx="3869736" cy="3099252"/>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743184" y="1593615"/>
            <a:ext cx="7459551" cy="2948845"/>
          </a:xfrm>
          <a:prstGeom prst="rect">
            <a:avLst/>
          </a:prstGeom>
        </p:spPr>
      </p:pic>
    </p:spTree>
    <p:extLst>
      <p:ext uri="{BB962C8B-B14F-4D97-AF65-F5344CB8AC3E}">
        <p14:creationId xmlns:p14="http://schemas.microsoft.com/office/powerpoint/2010/main" val="31607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86" y="274638"/>
            <a:ext cx="8229600" cy="1143000"/>
          </a:xfrm>
          <a:ln>
            <a:noFill/>
          </a:ln>
        </p:spPr>
        <p:txBody>
          <a:bodyPr/>
          <a:lstStyle/>
          <a:p>
            <a:r>
              <a:rPr lang="en-US" sz="2000" b="1" dirty="0">
                <a:solidFill>
                  <a:srgbClr val="C4D600"/>
                </a:solidFill>
                <a:latin typeface="Arial Narrow" panose="020B0606020202030204" pitchFamily="34" charset="0"/>
                <a:cs typeface="Mission Gothic Black"/>
              </a:rPr>
              <a:t>— VIDEO —</a:t>
            </a:r>
            <a:br>
              <a:rPr lang="en-US" sz="2000" b="1" dirty="0">
                <a:solidFill>
                  <a:srgbClr val="004B87"/>
                </a:solidFill>
                <a:latin typeface="Arial Narrow" panose="020B0606020202030204" pitchFamily="34" charset="0"/>
                <a:cs typeface="Mission Gothic Black"/>
              </a:rPr>
            </a:br>
            <a:r>
              <a:rPr lang="en-US" sz="3600" b="1" dirty="0">
                <a:solidFill>
                  <a:srgbClr val="004B87"/>
                </a:solidFill>
                <a:latin typeface="Arial Narrow" panose="020B0606020202030204" pitchFamily="34" charset="0"/>
                <a:cs typeface="Mission Gothic Black"/>
              </a:rPr>
              <a:t>WHAT DOES A SIDEKICK DO?</a:t>
            </a:r>
            <a:endParaRPr lang="en-US" sz="3600" b="1" dirty="0">
              <a:solidFill>
                <a:srgbClr val="004B87"/>
              </a:solidFill>
              <a:latin typeface="Arial Narrow" panose="020B0606020202030204" pitchFamily="34" charset="0"/>
            </a:endParaRPr>
          </a:p>
        </p:txBody>
      </p:sp>
      <p:pic>
        <p:nvPicPr>
          <p:cNvPr id="8" name="Picture 7"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6" name="Picture 5"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5786" y="1828800"/>
            <a:ext cx="3962400" cy="3962400"/>
          </a:xfrm>
          <a:prstGeom prst="rect">
            <a:avLst/>
          </a:prstGeom>
        </p:spPr>
      </p:pic>
    </p:spTree>
    <p:extLst>
      <p:ext uri="{BB962C8B-B14F-4D97-AF65-F5344CB8AC3E}">
        <p14:creationId xmlns:p14="http://schemas.microsoft.com/office/powerpoint/2010/main" val="1550262507"/>
      </p:ext>
    </p:extLst>
  </p:cSld>
  <p:clrMapOvr>
    <a:masterClrMapping/>
  </p:clrMapOvr>
</p:sld>
</file>

<file path=ppt/theme/theme1.xml><?xml version="1.0" encoding="utf-8"?>
<a:theme xmlns:a="http://schemas.openxmlformats.org/drawingml/2006/main" name="Sidekicks_PPT_Template_1_30_14">
  <a:themeElements>
    <a:clrScheme name="Sidekicks">
      <a:dk1>
        <a:srgbClr val="2A2929"/>
      </a:dk1>
      <a:lt1>
        <a:sysClr val="window" lastClr="FFFFFF"/>
      </a:lt1>
      <a:dk2>
        <a:srgbClr val="218B91"/>
      </a:dk2>
      <a:lt2>
        <a:srgbClr val="EEECE1"/>
      </a:lt2>
      <a:accent1>
        <a:srgbClr val="EAC11E"/>
      </a:accent1>
      <a:accent2>
        <a:srgbClr val="D53337"/>
      </a:accent2>
      <a:accent3>
        <a:srgbClr val="268C8F"/>
      </a:accent3>
      <a:accent4>
        <a:srgbClr val="8EC8B7"/>
      </a:accent4>
      <a:accent5>
        <a:srgbClr val="442E51"/>
      </a:accent5>
      <a:accent6>
        <a:srgbClr val="7A962F"/>
      </a:accent6>
      <a:hlink>
        <a:srgbClr val="218B91"/>
      </a:hlink>
      <a:folHlink>
        <a:srgbClr val="8EC8B7"/>
      </a:folHlink>
    </a:clrScheme>
    <a:fontScheme name="Sidekick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idekicks_PPT_Template_1_30_14">
  <a:themeElements>
    <a:clrScheme name="Sidekicks">
      <a:dk1>
        <a:srgbClr val="2A2929"/>
      </a:dk1>
      <a:lt1>
        <a:sysClr val="window" lastClr="FFFFFF"/>
      </a:lt1>
      <a:dk2>
        <a:srgbClr val="218B91"/>
      </a:dk2>
      <a:lt2>
        <a:srgbClr val="EEECE1"/>
      </a:lt2>
      <a:accent1>
        <a:srgbClr val="EAC11E"/>
      </a:accent1>
      <a:accent2>
        <a:srgbClr val="D53337"/>
      </a:accent2>
      <a:accent3>
        <a:srgbClr val="268C8F"/>
      </a:accent3>
      <a:accent4>
        <a:srgbClr val="8EC8B7"/>
      </a:accent4>
      <a:accent5>
        <a:srgbClr val="442E51"/>
      </a:accent5>
      <a:accent6>
        <a:srgbClr val="7A962F"/>
      </a:accent6>
      <a:hlink>
        <a:srgbClr val="218B91"/>
      </a:hlink>
      <a:folHlink>
        <a:srgbClr val="8EC8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idekicks_PPT_Template_1_30_14">
  <a:themeElements>
    <a:clrScheme name="Sidekicks">
      <a:dk1>
        <a:srgbClr val="2A2929"/>
      </a:dk1>
      <a:lt1>
        <a:sysClr val="window" lastClr="FFFFFF"/>
      </a:lt1>
      <a:dk2>
        <a:srgbClr val="218B91"/>
      </a:dk2>
      <a:lt2>
        <a:srgbClr val="EEECE1"/>
      </a:lt2>
      <a:accent1>
        <a:srgbClr val="EAC11E"/>
      </a:accent1>
      <a:accent2>
        <a:srgbClr val="D53337"/>
      </a:accent2>
      <a:accent3>
        <a:srgbClr val="268C8F"/>
      </a:accent3>
      <a:accent4>
        <a:srgbClr val="8EC8B7"/>
      </a:accent4>
      <a:accent5>
        <a:srgbClr val="442E51"/>
      </a:accent5>
      <a:accent6>
        <a:srgbClr val="7A962F"/>
      </a:accent6>
      <a:hlink>
        <a:srgbClr val="218B91"/>
      </a:hlink>
      <a:folHlink>
        <a:srgbClr val="8EC8B7"/>
      </a:folHlink>
    </a:clrScheme>
    <a:fontScheme name="Sidekick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Sidekicks_PPT_Template_1_30_14">
  <a:themeElements>
    <a:clrScheme name="Sidekicks">
      <a:dk1>
        <a:srgbClr val="2A2929"/>
      </a:dk1>
      <a:lt1>
        <a:sysClr val="window" lastClr="FFFFFF"/>
      </a:lt1>
      <a:dk2>
        <a:srgbClr val="218B91"/>
      </a:dk2>
      <a:lt2>
        <a:srgbClr val="EEECE1"/>
      </a:lt2>
      <a:accent1>
        <a:srgbClr val="EAC11E"/>
      </a:accent1>
      <a:accent2>
        <a:srgbClr val="D53337"/>
      </a:accent2>
      <a:accent3>
        <a:srgbClr val="268C8F"/>
      </a:accent3>
      <a:accent4>
        <a:srgbClr val="8EC8B7"/>
      </a:accent4>
      <a:accent5>
        <a:srgbClr val="442E51"/>
      </a:accent5>
      <a:accent6>
        <a:srgbClr val="7A962F"/>
      </a:accent6>
      <a:hlink>
        <a:srgbClr val="218B91"/>
      </a:hlink>
      <a:folHlink>
        <a:srgbClr val="8EC8B7"/>
      </a:folHlink>
    </a:clrScheme>
    <a:fontScheme name="Sidekick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TotalTime>
  <Words>2234</Words>
  <Application>Microsoft Office PowerPoint</Application>
  <PresentationFormat>On-screen Show (4:3)</PresentationFormat>
  <Paragraphs>313</Paragraphs>
  <Slides>56</Slides>
  <Notes>27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56</vt:i4>
      </vt:variant>
    </vt:vector>
  </HeadingPairs>
  <TitlesOfParts>
    <vt:vector size="70" baseType="lpstr">
      <vt:lpstr>Arial</vt:lpstr>
      <vt:lpstr>Arial Narrow</vt:lpstr>
      <vt:lpstr>Calibri</vt:lpstr>
      <vt:lpstr>Franklin Gothic Book</vt:lpstr>
      <vt:lpstr>Franklin Gothic Medium</vt:lpstr>
      <vt:lpstr>Mission Gothic Black</vt:lpstr>
      <vt:lpstr>Mission Gothic Regular</vt:lpstr>
      <vt:lpstr>Mission Gothic Regular Italic</vt:lpstr>
      <vt:lpstr>Sidekicks_PPT_Template_1_30_14</vt:lpstr>
      <vt:lpstr>Custom Design</vt:lpstr>
      <vt:lpstr>1_Sidekicks_PPT_Template_1_30_14</vt:lpstr>
      <vt:lpstr>2_Sidekicks_PPT_Template_1_30_14</vt:lpstr>
      <vt:lpstr>1_Custom Design</vt:lpstr>
      <vt:lpstr>3_Sidekicks_PPT_Template_1_30_14</vt:lpstr>
      <vt:lpstr>PowerPoint Presentation</vt:lpstr>
      <vt:lpstr>GROUND RULES</vt:lpstr>
      <vt:lpstr>— ACTIVITY — ICE BREAKER</vt:lpstr>
      <vt:lpstr>LESSON ONE</vt:lpstr>
      <vt:lpstr>WHAT TO EXPECT</vt:lpstr>
      <vt:lpstr>COMMERCIAL TOBACCO REFERENCES </vt:lpstr>
      <vt:lpstr>— VIDEO — IT ISN’T ALWAYS EASY</vt:lpstr>
      <vt:lpstr>WHAT IS A SIDEKICK?</vt:lpstr>
      <vt:lpstr>— VIDEO — WHAT DOES A SIDEKICK DO?</vt:lpstr>
      <vt:lpstr>WHO IS A SIDEKICK?</vt:lpstr>
      <vt:lpstr>WHAT PERCENTAGE OF  TEENS WANT TO QUIT?</vt:lpstr>
      <vt:lpstr>— ACTIVITY — SOMEONE IN YOUR LIFE</vt:lpstr>
      <vt:lpstr>LESSON TWO</vt:lpstr>
      <vt:lpstr>WHY DO PEOPLE USE  TOBACCO &amp; NICOTINE?</vt:lpstr>
      <vt:lpstr>DID YOU KNOW?</vt:lpstr>
      <vt:lpstr>— ACTIVITY —  TOBACCO &amp; VAPING  FACTS HOT POTATO </vt:lpstr>
      <vt:lpstr>NICOTINE DEPENDENCE:  WHEN DOES IT BEGIN?</vt:lpstr>
      <vt:lpstr>NICOTINE ADDICTION IS REAL. </vt:lpstr>
      <vt:lpstr>SAFER DOES NOT = SAFE</vt:lpstr>
      <vt:lpstr>Additional Dangers: Unintended Injuries</vt:lpstr>
      <vt:lpstr>PowerPoint Presentation</vt:lpstr>
      <vt:lpstr>LESSON THREE </vt:lpstr>
      <vt:lpstr>— ACTIVITY — PHONE USE</vt:lpstr>
      <vt:lpstr>AMBIVALENCE Feeling Two Ways About Something</vt:lpstr>
      <vt:lpstr>LISTENING FOR THE CLUES: Change Talk</vt:lpstr>
      <vt:lpstr>LISTENING FOR THE CLUES: Hidden Change Talk</vt:lpstr>
      <vt:lpstr>— VIDEO — A TOBACCO CONVERSATION</vt:lpstr>
      <vt:lpstr>LESSON FOUR</vt:lpstr>
      <vt:lpstr>BODY LANGUAGE AND TONE OF VOICE</vt:lpstr>
      <vt:lpstr>— ACTIVITY — THE POWER OF LISTENING</vt:lpstr>
      <vt:lpstr>ACTIVE LISTENING</vt:lpstr>
      <vt:lpstr>— VIDEO — REFLECTIVE STATEMENTS</vt:lpstr>
      <vt:lpstr>PRACTICE 1 REFLECTIVE STATEMENTS</vt:lpstr>
      <vt:lpstr>PRACTICE 2 REFLECTIVE STATEMENTS</vt:lpstr>
      <vt:lpstr>SMALL GROUP PRACTICE:  REFLECTIVE STATEMENTS</vt:lpstr>
      <vt:lpstr>— ACTIVITY — PITCH ‘N HIT</vt:lpstr>
      <vt:lpstr>— VIDEO — OPEN-ENDED QUESTIONS</vt:lpstr>
      <vt:lpstr>PRACTICE 1 OPEN-ENDED QUESTIONS</vt:lpstr>
      <vt:lpstr>PRACTICE 2 OPEN-ENDED QUESTIONS</vt:lpstr>
      <vt:lpstr>PowerPoint Presentation</vt:lpstr>
      <vt:lpstr>OPEN-ENDED MAGICAL QUESTIONS</vt:lpstr>
      <vt:lpstr>SMALL GROUP PRACTICE:  OPEN-ENDED QUESTIONS</vt:lpstr>
      <vt:lpstr>— VIDEO — ASKING PERMISSION</vt:lpstr>
      <vt:lpstr>GETTING UNSTUCK</vt:lpstr>
      <vt:lpstr>PowerPoint Presentation</vt:lpstr>
      <vt:lpstr>DEMONSTRATION: ROLE PLAY</vt:lpstr>
      <vt:lpstr>— VIDEO — A SIDEKICKS CONVERSATION</vt:lpstr>
      <vt:lpstr>ENDING THE CONVERSATION</vt:lpstr>
      <vt:lpstr>— ACTIVITY — PRACTICE REAL PLAYS</vt:lpstr>
      <vt:lpstr>LESSON FIVE</vt:lpstr>
      <vt:lpstr>PowerPoint Presentation</vt:lpstr>
      <vt:lpstr>— ACTIVITY — OPPORTUNITY AND OPENING LINES:  STARTING THE CONVERSATION</vt:lpstr>
      <vt:lpstr>— ACTIVITY — GET READY FOR YOUR FIRST SIDEKICKS CONVERSATION</vt:lpstr>
      <vt:lpstr>CONSIDER THIS…</vt:lpstr>
      <vt:lpstr>— ACTIVITY — REFLECTIONS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 Taisey</dc:creator>
  <cp:lastModifiedBy>Quinn, Allyson C</cp:lastModifiedBy>
  <cp:revision>84</cp:revision>
  <dcterms:created xsi:type="dcterms:W3CDTF">2006-08-16T00:00:00Z</dcterms:created>
  <dcterms:modified xsi:type="dcterms:W3CDTF">2023-11-28T16:00:59Z</dcterms:modified>
</cp:coreProperties>
</file>