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7" r:id="rId2"/>
    <p:sldId id="273" r:id="rId3"/>
    <p:sldId id="278" r:id="rId4"/>
    <p:sldId id="269" r:id="rId5"/>
    <p:sldId id="271" r:id="rId6"/>
    <p:sldId id="275" r:id="rId7"/>
    <p:sldId id="274" r:id="rId8"/>
    <p:sldId id="272" r:id="rId9"/>
    <p:sldId id="283" r:id="rId10"/>
    <p:sldId id="282" r:id="rId11"/>
    <p:sldId id="279" r:id="rId12"/>
    <p:sldId id="268" r:id="rId13"/>
    <p:sldId id="270" r:id="rId14"/>
    <p:sldId id="277" r:id="rId15"/>
    <p:sldId id="276" r:id="rId16"/>
    <p:sldId id="280" r:id="rId17"/>
    <p:sldId id="281"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5" d="100"/>
          <a:sy n="105" d="100"/>
        </p:scale>
        <p:origin x="1188"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3F6508-247D-45E9-9409-0170A94A85C2}" type="datetimeFigureOut">
              <a:rPr lang="en-US" smtClean="0"/>
              <a:t>1/22/2020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D5C88B-4C9D-44EA-9A92-0BCFEB0A56F4}" type="slidenum">
              <a:rPr lang="en-US" smtClean="0"/>
              <a:t>‹#›</a:t>
            </a:fld>
            <a:endParaRPr lang="en-US"/>
          </a:p>
        </p:txBody>
      </p:sp>
    </p:spTree>
    <p:extLst>
      <p:ext uri="{BB962C8B-B14F-4D97-AF65-F5344CB8AC3E}">
        <p14:creationId xmlns:p14="http://schemas.microsoft.com/office/powerpoint/2010/main" val="3504036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LMZjTDKaWNo"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KSfKikyzYgw&amp;feature=youtu.b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thetruth.com/articles/videos/catmageddo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Kxz0vbyWpJc&amp;feature=youtu.b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youtu.be/nE8fOLH1LrY"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tobaccofreekids.or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n9z76J40Ns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50D61F-6E8C-490E-BECD-665D650F8326}"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279757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https://www.youtube.com/watch?v=LMZjTDKaWNo</a:t>
            </a:r>
            <a:endParaRPr lang="en-US" dirty="0"/>
          </a:p>
        </p:txBody>
      </p:sp>
      <p:sp>
        <p:nvSpPr>
          <p:cNvPr id="4" name="Slide Number Placeholder 3"/>
          <p:cNvSpPr>
            <a:spLocks noGrp="1"/>
          </p:cNvSpPr>
          <p:nvPr>
            <p:ph type="sldNum" sz="quarter" idx="10"/>
          </p:nvPr>
        </p:nvSpPr>
        <p:spPr/>
        <p:txBody>
          <a:bodyPr/>
          <a:lstStyle/>
          <a:p>
            <a:fld id="{7CD5C88B-4C9D-44EA-9A92-0BCFEB0A56F4}" type="slidenum">
              <a:rPr lang="en-US" smtClean="0"/>
              <a:t>17</a:t>
            </a:fld>
            <a:endParaRPr lang="en-US"/>
          </a:p>
        </p:txBody>
      </p:sp>
    </p:spTree>
    <p:extLst>
      <p:ext uri="{BB962C8B-B14F-4D97-AF65-F5344CB8AC3E}">
        <p14:creationId xmlns:p14="http://schemas.microsoft.com/office/powerpoint/2010/main" val="337294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https://www.youtube.com/watch?v=KSfKikyzYgw&amp;feature=youtu.be</a:t>
            </a:r>
            <a:endParaRPr lang="en-US" dirty="0"/>
          </a:p>
        </p:txBody>
      </p:sp>
      <p:sp>
        <p:nvSpPr>
          <p:cNvPr id="4" name="Slide Number Placeholder 3"/>
          <p:cNvSpPr>
            <a:spLocks noGrp="1"/>
          </p:cNvSpPr>
          <p:nvPr>
            <p:ph type="sldNum" sz="quarter" idx="10"/>
          </p:nvPr>
        </p:nvSpPr>
        <p:spPr/>
        <p:txBody>
          <a:bodyPr/>
          <a:lstStyle/>
          <a:p>
            <a:fld id="{7CD5C88B-4C9D-44EA-9A92-0BCFEB0A56F4}" type="slidenum">
              <a:rPr lang="en-US" smtClean="0"/>
              <a:t>5</a:t>
            </a:fld>
            <a:endParaRPr lang="en-US"/>
          </a:p>
        </p:txBody>
      </p:sp>
    </p:spTree>
    <p:extLst>
      <p:ext uri="{BB962C8B-B14F-4D97-AF65-F5344CB8AC3E}">
        <p14:creationId xmlns:p14="http://schemas.microsoft.com/office/powerpoint/2010/main" val="733683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https://www.youtube.com/watch?v=voJOyIhscgk&amp;feature=youtu.be</a:t>
            </a:r>
          </a:p>
          <a:p>
            <a:endParaRPr lang="en-US" dirty="0" smtClean="0">
              <a:hlinkClick r:id="rId3"/>
            </a:endParaRPr>
          </a:p>
          <a:p>
            <a:r>
              <a:rPr lang="en-US" dirty="0" smtClean="0">
                <a:hlinkClick r:id="rId3"/>
              </a:rPr>
              <a:t>https://www.thetruth.com/articles/videos/catmageddon</a:t>
            </a:r>
            <a:endParaRPr lang="en-US" dirty="0"/>
          </a:p>
        </p:txBody>
      </p:sp>
      <p:sp>
        <p:nvSpPr>
          <p:cNvPr id="4" name="Slide Number Placeholder 3"/>
          <p:cNvSpPr>
            <a:spLocks noGrp="1"/>
          </p:cNvSpPr>
          <p:nvPr>
            <p:ph type="sldNum" sz="quarter" idx="10"/>
          </p:nvPr>
        </p:nvSpPr>
        <p:spPr/>
        <p:txBody>
          <a:bodyPr/>
          <a:lstStyle/>
          <a:p>
            <a:fld id="{7CD5C88B-4C9D-44EA-9A92-0BCFEB0A56F4}" type="slidenum">
              <a:rPr lang="en-US" smtClean="0"/>
              <a:t>6</a:t>
            </a:fld>
            <a:endParaRPr lang="en-US"/>
          </a:p>
        </p:txBody>
      </p:sp>
    </p:spTree>
    <p:extLst>
      <p:ext uri="{BB962C8B-B14F-4D97-AF65-F5344CB8AC3E}">
        <p14:creationId xmlns:p14="http://schemas.microsoft.com/office/powerpoint/2010/main" val="2393787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https://www.youtube.com/watch?v=Kxz0vbyWpJc&amp;feature=youtu.be</a:t>
            </a:r>
            <a:endParaRPr lang="en-US" dirty="0"/>
          </a:p>
        </p:txBody>
      </p:sp>
      <p:sp>
        <p:nvSpPr>
          <p:cNvPr id="4" name="Slide Number Placeholder 3"/>
          <p:cNvSpPr>
            <a:spLocks noGrp="1"/>
          </p:cNvSpPr>
          <p:nvPr>
            <p:ph type="sldNum" sz="quarter" idx="10"/>
          </p:nvPr>
        </p:nvSpPr>
        <p:spPr/>
        <p:txBody>
          <a:bodyPr/>
          <a:lstStyle/>
          <a:p>
            <a:fld id="{7CD5C88B-4C9D-44EA-9A92-0BCFEB0A56F4}" type="slidenum">
              <a:rPr lang="en-US" smtClean="0"/>
              <a:t>7</a:t>
            </a:fld>
            <a:endParaRPr lang="en-US"/>
          </a:p>
        </p:txBody>
      </p:sp>
    </p:spTree>
    <p:extLst>
      <p:ext uri="{BB962C8B-B14F-4D97-AF65-F5344CB8AC3E}">
        <p14:creationId xmlns:p14="http://schemas.microsoft.com/office/powerpoint/2010/main" val="2099313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https://www.thetruth.com/articles/hot-topic/quit-vaping</a:t>
            </a:r>
          </a:p>
          <a:p>
            <a:endParaRPr lang="en-US" dirty="0"/>
          </a:p>
        </p:txBody>
      </p:sp>
      <p:sp>
        <p:nvSpPr>
          <p:cNvPr id="4" name="Slide Number Placeholder 3"/>
          <p:cNvSpPr>
            <a:spLocks noGrp="1"/>
          </p:cNvSpPr>
          <p:nvPr>
            <p:ph type="sldNum" sz="quarter" idx="10"/>
          </p:nvPr>
        </p:nvSpPr>
        <p:spPr/>
        <p:txBody>
          <a:bodyPr/>
          <a:lstStyle/>
          <a:p>
            <a:fld id="{7CD5C88B-4C9D-44EA-9A92-0BCFEB0A56F4}" type="slidenum">
              <a:rPr lang="en-US" smtClean="0"/>
              <a:t>8</a:t>
            </a:fld>
            <a:endParaRPr lang="en-US"/>
          </a:p>
        </p:txBody>
      </p:sp>
    </p:spTree>
    <p:extLst>
      <p:ext uri="{BB962C8B-B14F-4D97-AF65-F5344CB8AC3E}">
        <p14:creationId xmlns:p14="http://schemas.microsoft.com/office/powerpoint/2010/main" val="1167426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“This is Quitting is a free mobile program from Truth Initiative designed to help young people quit vaping. The first-of-its-kind text messaging program incorporates messages from other young people like them who have attempted to, or successfully quit, e-cigarettes. Our messages show the real side of quitting, both the good and the bad, to help young people feel motivated, inspired and supported throughout their quitting process. We also send young people evidence-based tips and strategies to quit and stay quit. This is Quitting is tailored based on age (within 13 to 24 years old) and product usage to give teens and young adults appropriate recommendations about quitting.”</a:t>
            </a:r>
          </a:p>
          <a:p>
            <a:endParaRPr lang="en-US" sz="1200" dirty="0" smtClean="0"/>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7CD5C88B-4C9D-44EA-9A92-0BCFEB0A56F4}" type="slidenum">
              <a:rPr lang="en-US" smtClean="0"/>
              <a:t>9</a:t>
            </a:fld>
            <a:endParaRPr lang="en-US"/>
          </a:p>
        </p:txBody>
      </p:sp>
    </p:spTree>
    <p:extLst>
      <p:ext uri="{BB962C8B-B14F-4D97-AF65-F5344CB8AC3E}">
        <p14:creationId xmlns:p14="http://schemas.microsoft.com/office/powerpoint/2010/main" val="1557492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FFFFFF"/>
                </a:solidFill>
                <a:latin typeface="YouTube Noto"/>
                <a:hlinkClick r:id="rId3"/>
              </a:rPr>
              <a:t>https://youtu.be/nE8fOLH1LrY</a:t>
            </a:r>
            <a:endParaRPr lang="en-US" dirty="0" smtClean="0"/>
          </a:p>
          <a:p>
            <a:endParaRPr lang="en-US" dirty="0"/>
          </a:p>
        </p:txBody>
      </p:sp>
      <p:sp>
        <p:nvSpPr>
          <p:cNvPr id="4" name="Slide Number Placeholder 3"/>
          <p:cNvSpPr>
            <a:spLocks noGrp="1"/>
          </p:cNvSpPr>
          <p:nvPr>
            <p:ph type="sldNum" sz="quarter" idx="10"/>
          </p:nvPr>
        </p:nvSpPr>
        <p:spPr/>
        <p:txBody>
          <a:bodyPr/>
          <a:lstStyle/>
          <a:p>
            <a:fld id="{7CD5C88B-4C9D-44EA-9A92-0BCFEB0A56F4}" type="slidenum">
              <a:rPr lang="en-US" smtClean="0"/>
              <a:t>13</a:t>
            </a:fld>
            <a:endParaRPr lang="en-US"/>
          </a:p>
        </p:txBody>
      </p:sp>
    </p:spTree>
    <p:extLst>
      <p:ext uri="{BB962C8B-B14F-4D97-AF65-F5344CB8AC3E}">
        <p14:creationId xmlns:p14="http://schemas.microsoft.com/office/powerpoint/2010/main" val="3438879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https://www.tobaccofreekids.org/</a:t>
            </a:r>
            <a:endParaRPr lang="en-US" dirty="0"/>
          </a:p>
        </p:txBody>
      </p:sp>
      <p:sp>
        <p:nvSpPr>
          <p:cNvPr id="4" name="Slide Number Placeholder 3"/>
          <p:cNvSpPr>
            <a:spLocks noGrp="1"/>
          </p:cNvSpPr>
          <p:nvPr>
            <p:ph type="sldNum" sz="quarter" idx="10"/>
          </p:nvPr>
        </p:nvSpPr>
        <p:spPr/>
        <p:txBody>
          <a:bodyPr/>
          <a:lstStyle/>
          <a:p>
            <a:fld id="{7CD5C88B-4C9D-44EA-9A92-0BCFEB0A56F4}" type="slidenum">
              <a:rPr lang="en-US" smtClean="0"/>
              <a:t>15</a:t>
            </a:fld>
            <a:endParaRPr lang="en-US"/>
          </a:p>
        </p:txBody>
      </p:sp>
    </p:spTree>
    <p:extLst>
      <p:ext uri="{BB962C8B-B14F-4D97-AF65-F5344CB8AC3E}">
        <p14:creationId xmlns:p14="http://schemas.microsoft.com/office/powerpoint/2010/main" val="3984602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https://www.youtube.com/watch?v=n9z76J40NsM</a:t>
            </a:r>
            <a:endParaRPr lang="en-US" dirty="0"/>
          </a:p>
        </p:txBody>
      </p:sp>
      <p:sp>
        <p:nvSpPr>
          <p:cNvPr id="4" name="Slide Number Placeholder 3"/>
          <p:cNvSpPr>
            <a:spLocks noGrp="1"/>
          </p:cNvSpPr>
          <p:nvPr>
            <p:ph type="sldNum" sz="quarter" idx="10"/>
          </p:nvPr>
        </p:nvSpPr>
        <p:spPr/>
        <p:txBody>
          <a:bodyPr/>
          <a:lstStyle/>
          <a:p>
            <a:fld id="{7CD5C88B-4C9D-44EA-9A92-0BCFEB0A56F4}" type="slidenum">
              <a:rPr lang="en-US" smtClean="0"/>
              <a:t>16</a:t>
            </a:fld>
            <a:endParaRPr lang="en-US"/>
          </a:p>
        </p:txBody>
      </p:sp>
    </p:spTree>
    <p:extLst>
      <p:ext uri="{BB962C8B-B14F-4D97-AF65-F5344CB8AC3E}">
        <p14:creationId xmlns:p14="http://schemas.microsoft.com/office/powerpoint/2010/main" val="1534007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7351143A-D18B-5C49-A080-42DB1B9EEE79}" type="datetimeFigureOut">
              <a:rPr lang="en-US">
                <a:solidFill>
                  <a:srgbClr val="2A2929">
                    <a:tint val="75000"/>
                  </a:srgbClr>
                </a:solidFill>
              </a:rPr>
              <a:pPr>
                <a:defRPr/>
              </a:pPr>
              <a:t>1/22/2020</a:t>
            </a:fld>
            <a:endParaRPr lang="en-US">
              <a:solidFill>
                <a:srgbClr val="2A2929">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2A2929">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C34E1F60-F000-7B42-BFB1-3C87E2B42BA3}" type="slidenum">
              <a:rPr lang="en-US">
                <a:solidFill>
                  <a:srgbClr val="2A2929">
                    <a:tint val="75000"/>
                  </a:srgbClr>
                </a:solidFill>
              </a:rPr>
              <a:pPr>
                <a:defRPr/>
              </a:pPr>
              <a:t>‹#›</a:t>
            </a:fld>
            <a:endParaRPr lang="en-US">
              <a:solidFill>
                <a:srgbClr val="2A2929">
                  <a:tint val="75000"/>
                </a:srgbClr>
              </a:solidFill>
            </a:endParaRPr>
          </a:p>
        </p:txBody>
      </p:sp>
    </p:spTree>
    <p:extLst>
      <p:ext uri="{BB962C8B-B14F-4D97-AF65-F5344CB8AC3E}">
        <p14:creationId xmlns:p14="http://schemas.microsoft.com/office/powerpoint/2010/main" val="3972425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FDC59B1D-2EFB-5148-9644-DBB0BC937F57}" type="datetimeFigureOut">
              <a:rPr lang="en-US">
                <a:solidFill>
                  <a:srgbClr val="2A2929">
                    <a:tint val="75000"/>
                  </a:srgbClr>
                </a:solidFill>
              </a:rPr>
              <a:pPr>
                <a:defRPr/>
              </a:pPr>
              <a:t>1/22/2020</a:t>
            </a:fld>
            <a:endParaRPr lang="en-US">
              <a:solidFill>
                <a:srgbClr val="2A2929">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2A2929">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464B134D-71D3-6647-AE9C-CF172207E79F}" type="slidenum">
              <a:rPr lang="en-US">
                <a:solidFill>
                  <a:srgbClr val="2A2929">
                    <a:tint val="75000"/>
                  </a:srgbClr>
                </a:solidFill>
              </a:rPr>
              <a:pPr>
                <a:defRPr/>
              </a:pPr>
              <a:t>‹#›</a:t>
            </a:fld>
            <a:endParaRPr lang="en-US">
              <a:solidFill>
                <a:srgbClr val="2A2929">
                  <a:tint val="75000"/>
                </a:srgbClr>
              </a:solidFill>
            </a:endParaRPr>
          </a:p>
        </p:txBody>
      </p:sp>
    </p:spTree>
    <p:extLst>
      <p:ext uri="{BB962C8B-B14F-4D97-AF65-F5344CB8AC3E}">
        <p14:creationId xmlns:p14="http://schemas.microsoft.com/office/powerpoint/2010/main" val="2072859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6C92828-25AE-9343-A8DF-F35805151E29}" type="datetimeFigureOut">
              <a:rPr lang="en-US">
                <a:solidFill>
                  <a:srgbClr val="2A2929">
                    <a:tint val="75000"/>
                  </a:srgbClr>
                </a:solidFill>
              </a:rPr>
              <a:pPr>
                <a:defRPr/>
              </a:pPr>
              <a:t>1/22/2020</a:t>
            </a:fld>
            <a:endParaRPr lang="en-US">
              <a:solidFill>
                <a:srgbClr val="2A2929">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2A2929">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B7F1F3B1-DFDF-6C46-BC0F-3DF7F1C0D1EE}" type="slidenum">
              <a:rPr lang="en-US">
                <a:solidFill>
                  <a:srgbClr val="2A2929">
                    <a:tint val="75000"/>
                  </a:srgbClr>
                </a:solidFill>
              </a:rPr>
              <a:pPr>
                <a:defRPr/>
              </a:pPr>
              <a:t>‹#›</a:t>
            </a:fld>
            <a:endParaRPr lang="en-US">
              <a:solidFill>
                <a:srgbClr val="2A2929">
                  <a:tint val="75000"/>
                </a:srgbClr>
              </a:solidFill>
            </a:endParaRPr>
          </a:p>
        </p:txBody>
      </p:sp>
    </p:spTree>
    <p:extLst>
      <p:ext uri="{BB962C8B-B14F-4D97-AF65-F5344CB8AC3E}">
        <p14:creationId xmlns:p14="http://schemas.microsoft.com/office/powerpoint/2010/main" val="1382064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 Placeholder 7"/>
          <p:cNvSpPr>
            <a:spLocks noGrp="1"/>
          </p:cNvSpPr>
          <p:nvPr>
            <p:ph type="body" sz="quarter" idx="12" hasCustomPrompt="1"/>
          </p:nvPr>
        </p:nvSpPr>
        <p:spPr>
          <a:xfrm>
            <a:off x="3352800" y="2743200"/>
            <a:ext cx="4953000" cy="301752"/>
          </a:xfrm>
        </p:spPr>
        <p:txBody>
          <a:bodyPr lIns="0" tIns="0" rIns="0" bIns="0" anchor="ctr" anchorCtr="0">
            <a:noAutofit/>
          </a:bodyPr>
          <a:lstStyle>
            <a:lvl1pPr marL="0" indent="0" algn="l">
              <a:buNone/>
              <a:defRPr sz="2000" b="1" baseline="0">
                <a:solidFill>
                  <a:srgbClr val="000000"/>
                </a:solidFill>
              </a:defRPr>
            </a:lvl1pPr>
            <a:lvl5pPr marL="1828800" indent="0">
              <a:buNone/>
              <a:defRPr/>
            </a:lvl5pPr>
          </a:lstStyle>
          <a:p>
            <a:pPr lvl="0"/>
            <a:r>
              <a:rPr lang="en-US" dirty="0" smtClean="0"/>
              <a:t>Subtitle – Franklin Gothic – Bold – 20 </a:t>
            </a:r>
            <a:r>
              <a:rPr lang="en-US" dirty="0" err="1" smtClean="0"/>
              <a:t>pt</a:t>
            </a:r>
            <a:endParaRPr lang="en-US" dirty="0"/>
          </a:p>
        </p:txBody>
      </p:sp>
      <p:sp>
        <p:nvSpPr>
          <p:cNvPr id="12" name="Text Placeholder 9"/>
          <p:cNvSpPr>
            <a:spLocks noGrp="1"/>
          </p:cNvSpPr>
          <p:nvPr>
            <p:ph type="body" sz="quarter" idx="13" hasCustomPrompt="1"/>
          </p:nvPr>
        </p:nvSpPr>
        <p:spPr>
          <a:xfrm>
            <a:off x="3352800" y="3100001"/>
            <a:ext cx="4953000" cy="276999"/>
          </a:xfrm>
        </p:spPr>
        <p:txBody>
          <a:bodyPr lIns="0" tIns="0" rIns="0" bIns="0" anchor="ctr" anchorCtr="0">
            <a:noAutofit/>
          </a:bodyPr>
          <a:lstStyle>
            <a:lvl1pPr marL="0" indent="0" algn="l">
              <a:buNone/>
              <a:defRPr sz="1800" b="0" baseline="0">
                <a:solidFill>
                  <a:srgbClr val="000000"/>
                </a:solidFill>
              </a:defRPr>
            </a:lvl1pPr>
          </a:lstStyle>
          <a:p>
            <a:pPr lvl="0"/>
            <a:r>
              <a:rPr lang="en-US" dirty="0" smtClean="0"/>
              <a:t>Date – Franklin Gothic – 18 </a:t>
            </a:r>
            <a:r>
              <a:rPr lang="en-US" dirty="0" err="1" smtClean="0"/>
              <a:t>pt</a:t>
            </a:r>
            <a:endParaRPr lang="en-US" dirty="0"/>
          </a:p>
        </p:txBody>
      </p:sp>
      <p:sp>
        <p:nvSpPr>
          <p:cNvPr id="4" name="Text Placeholder 3"/>
          <p:cNvSpPr>
            <a:spLocks noGrp="1"/>
          </p:cNvSpPr>
          <p:nvPr>
            <p:ph type="body" sz="quarter" idx="14" hasCustomPrompt="1"/>
          </p:nvPr>
        </p:nvSpPr>
        <p:spPr>
          <a:xfrm>
            <a:off x="3352800" y="1981200"/>
            <a:ext cx="4953000" cy="682752"/>
          </a:xfrm>
        </p:spPr>
        <p:txBody>
          <a:bodyPr anchor="ctr" anchorCtr="0">
            <a:noAutofit/>
          </a:bodyPr>
          <a:lstStyle>
            <a:lvl1pPr marL="0" indent="0">
              <a:lnSpc>
                <a:spcPct val="80000"/>
              </a:lnSpc>
              <a:spcBef>
                <a:spcPts val="0"/>
              </a:spcBef>
              <a:spcAft>
                <a:spcPts val="0"/>
              </a:spcAft>
              <a:buNone/>
              <a:defRPr sz="3500" b="0" baseline="0">
                <a:solidFill>
                  <a:srgbClr val="9E1B34"/>
                </a:solidFill>
              </a:defRPr>
            </a:lvl1pPr>
          </a:lstStyle>
          <a:p>
            <a:pPr lvl="0"/>
            <a:r>
              <a:rPr lang="en-US" dirty="0" smtClean="0"/>
              <a:t>Title – Franklin Gothic – 35 </a:t>
            </a:r>
            <a:r>
              <a:rPr lang="en-US" dirty="0" err="1" smtClean="0"/>
              <a:t>pt</a:t>
            </a:r>
            <a:endParaRPr lang="en-US" dirty="0" smtClean="0"/>
          </a:p>
        </p:txBody>
      </p:sp>
    </p:spTree>
    <p:extLst>
      <p:ext uri="{BB962C8B-B14F-4D97-AF65-F5344CB8AC3E}">
        <p14:creationId xmlns:p14="http://schemas.microsoft.com/office/powerpoint/2010/main" val="760560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FED9381-22E4-1F46-8E8B-F68EE63023DB}" type="datetimeFigureOut">
              <a:rPr lang="en-US">
                <a:solidFill>
                  <a:srgbClr val="2A2929">
                    <a:tint val="75000"/>
                  </a:srgbClr>
                </a:solidFill>
              </a:rPr>
              <a:pPr>
                <a:defRPr/>
              </a:pPr>
              <a:t>1/22/2020</a:t>
            </a:fld>
            <a:endParaRPr lang="en-US">
              <a:solidFill>
                <a:srgbClr val="2A2929">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2A2929">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6268480D-9D05-EB4A-BF7F-0EF6FE65A3E5}" type="slidenum">
              <a:rPr lang="en-US">
                <a:solidFill>
                  <a:srgbClr val="2A2929">
                    <a:tint val="75000"/>
                  </a:srgbClr>
                </a:solidFill>
              </a:rPr>
              <a:pPr>
                <a:defRPr/>
              </a:pPr>
              <a:t>‹#›</a:t>
            </a:fld>
            <a:endParaRPr lang="en-US">
              <a:solidFill>
                <a:srgbClr val="2A2929">
                  <a:tint val="75000"/>
                </a:srgbClr>
              </a:solidFill>
            </a:endParaRPr>
          </a:p>
        </p:txBody>
      </p:sp>
    </p:spTree>
    <p:extLst>
      <p:ext uri="{BB962C8B-B14F-4D97-AF65-F5344CB8AC3E}">
        <p14:creationId xmlns:p14="http://schemas.microsoft.com/office/powerpoint/2010/main" val="1185130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1B978B0-BA9C-BE4B-92A0-D9B5463F9C94}" type="datetimeFigureOut">
              <a:rPr lang="en-US">
                <a:solidFill>
                  <a:srgbClr val="2A2929">
                    <a:tint val="75000"/>
                  </a:srgbClr>
                </a:solidFill>
              </a:rPr>
              <a:pPr>
                <a:defRPr/>
              </a:pPr>
              <a:t>1/22/2020</a:t>
            </a:fld>
            <a:endParaRPr lang="en-US">
              <a:solidFill>
                <a:srgbClr val="2A2929">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2A2929">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F7540018-6545-2940-B405-FE5A147771CE}" type="slidenum">
              <a:rPr lang="en-US">
                <a:solidFill>
                  <a:srgbClr val="2A2929">
                    <a:tint val="75000"/>
                  </a:srgbClr>
                </a:solidFill>
              </a:rPr>
              <a:pPr>
                <a:defRPr/>
              </a:pPr>
              <a:t>‹#›</a:t>
            </a:fld>
            <a:endParaRPr lang="en-US">
              <a:solidFill>
                <a:srgbClr val="2A2929">
                  <a:tint val="75000"/>
                </a:srgbClr>
              </a:solidFill>
            </a:endParaRPr>
          </a:p>
        </p:txBody>
      </p:sp>
    </p:spTree>
    <p:extLst>
      <p:ext uri="{BB962C8B-B14F-4D97-AF65-F5344CB8AC3E}">
        <p14:creationId xmlns:p14="http://schemas.microsoft.com/office/powerpoint/2010/main" val="1404567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A1D619D-A56F-5142-8578-067E43CD03E4}" type="datetimeFigureOut">
              <a:rPr lang="en-US">
                <a:solidFill>
                  <a:srgbClr val="2A2929">
                    <a:tint val="75000"/>
                  </a:srgbClr>
                </a:solidFill>
              </a:rPr>
              <a:pPr>
                <a:defRPr/>
              </a:pPr>
              <a:t>1/22/2020</a:t>
            </a:fld>
            <a:endParaRPr lang="en-US">
              <a:solidFill>
                <a:srgbClr val="2A2929">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2A2929">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687BB280-1EC7-7943-9CF4-7F36B5E294BD}" type="slidenum">
              <a:rPr lang="en-US">
                <a:solidFill>
                  <a:srgbClr val="2A2929">
                    <a:tint val="75000"/>
                  </a:srgbClr>
                </a:solidFill>
              </a:rPr>
              <a:pPr>
                <a:defRPr/>
              </a:pPr>
              <a:t>‹#›</a:t>
            </a:fld>
            <a:endParaRPr lang="en-US">
              <a:solidFill>
                <a:srgbClr val="2A2929">
                  <a:tint val="75000"/>
                </a:srgbClr>
              </a:solidFill>
            </a:endParaRPr>
          </a:p>
        </p:txBody>
      </p:sp>
    </p:spTree>
    <p:extLst>
      <p:ext uri="{BB962C8B-B14F-4D97-AF65-F5344CB8AC3E}">
        <p14:creationId xmlns:p14="http://schemas.microsoft.com/office/powerpoint/2010/main" val="1325157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47C79CA-CC58-7742-ADB6-5737B8C69A2B}" type="datetimeFigureOut">
              <a:rPr lang="en-US">
                <a:solidFill>
                  <a:srgbClr val="2A2929">
                    <a:tint val="75000"/>
                  </a:srgbClr>
                </a:solidFill>
              </a:rPr>
              <a:pPr>
                <a:defRPr/>
              </a:pPr>
              <a:t>1/22/2020</a:t>
            </a:fld>
            <a:endParaRPr lang="en-US">
              <a:solidFill>
                <a:srgbClr val="2A2929">
                  <a:tint val="75000"/>
                </a:srgb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2A2929">
                  <a:tint val="75000"/>
                </a:srgbClr>
              </a:solidFill>
            </a:endParaRPr>
          </a:p>
        </p:txBody>
      </p:sp>
      <p:sp>
        <p:nvSpPr>
          <p:cNvPr id="9" name="Slide Number Placeholder 5"/>
          <p:cNvSpPr>
            <a:spLocks noGrp="1"/>
          </p:cNvSpPr>
          <p:nvPr>
            <p:ph type="sldNum" sz="quarter" idx="12"/>
          </p:nvPr>
        </p:nvSpPr>
        <p:spPr/>
        <p:txBody>
          <a:bodyPr/>
          <a:lstStyle>
            <a:lvl1pPr>
              <a:defRPr/>
            </a:lvl1pPr>
          </a:lstStyle>
          <a:p>
            <a:pPr>
              <a:defRPr/>
            </a:pPr>
            <a:fld id="{D46468E0-7F4A-2E45-B574-6A006B331B57}" type="slidenum">
              <a:rPr lang="en-US">
                <a:solidFill>
                  <a:srgbClr val="2A2929">
                    <a:tint val="75000"/>
                  </a:srgbClr>
                </a:solidFill>
              </a:rPr>
              <a:pPr>
                <a:defRPr/>
              </a:pPr>
              <a:t>‹#›</a:t>
            </a:fld>
            <a:endParaRPr lang="en-US">
              <a:solidFill>
                <a:srgbClr val="2A2929">
                  <a:tint val="75000"/>
                </a:srgbClr>
              </a:solidFill>
            </a:endParaRPr>
          </a:p>
        </p:txBody>
      </p:sp>
    </p:spTree>
    <p:extLst>
      <p:ext uri="{BB962C8B-B14F-4D97-AF65-F5344CB8AC3E}">
        <p14:creationId xmlns:p14="http://schemas.microsoft.com/office/powerpoint/2010/main" val="918585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D79365C7-9A56-ED4C-ABCF-E18843CA6188}" type="datetimeFigureOut">
              <a:rPr lang="en-US">
                <a:solidFill>
                  <a:srgbClr val="2A2929">
                    <a:tint val="75000"/>
                  </a:srgbClr>
                </a:solidFill>
              </a:rPr>
              <a:pPr>
                <a:defRPr/>
              </a:pPr>
              <a:t>1/22/2020</a:t>
            </a:fld>
            <a:endParaRPr lang="en-US">
              <a:solidFill>
                <a:srgbClr val="2A2929">
                  <a:tint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2A2929">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D6341A28-7F4E-3347-A1A4-372DFD0FF91B}" type="slidenum">
              <a:rPr lang="en-US">
                <a:solidFill>
                  <a:srgbClr val="2A2929">
                    <a:tint val="75000"/>
                  </a:srgbClr>
                </a:solidFill>
              </a:rPr>
              <a:pPr>
                <a:defRPr/>
              </a:pPr>
              <a:t>‹#›</a:t>
            </a:fld>
            <a:endParaRPr lang="en-US">
              <a:solidFill>
                <a:srgbClr val="2A2929">
                  <a:tint val="75000"/>
                </a:srgbClr>
              </a:solidFill>
            </a:endParaRPr>
          </a:p>
        </p:txBody>
      </p:sp>
    </p:spTree>
    <p:extLst>
      <p:ext uri="{BB962C8B-B14F-4D97-AF65-F5344CB8AC3E}">
        <p14:creationId xmlns:p14="http://schemas.microsoft.com/office/powerpoint/2010/main" val="3508532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77BA44B-00D5-534B-B018-A2687BE1A680}" type="datetimeFigureOut">
              <a:rPr lang="en-US">
                <a:solidFill>
                  <a:srgbClr val="2A2929">
                    <a:tint val="75000"/>
                  </a:srgbClr>
                </a:solidFill>
              </a:rPr>
              <a:pPr>
                <a:defRPr/>
              </a:pPr>
              <a:t>1/22/2020</a:t>
            </a:fld>
            <a:endParaRPr lang="en-US">
              <a:solidFill>
                <a:srgbClr val="2A2929">
                  <a:tint val="75000"/>
                </a:srgb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2A2929">
                  <a:tint val="75000"/>
                </a:srgbClr>
              </a:solidFill>
            </a:endParaRPr>
          </a:p>
        </p:txBody>
      </p:sp>
      <p:sp>
        <p:nvSpPr>
          <p:cNvPr id="4" name="Slide Number Placeholder 5"/>
          <p:cNvSpPr>
            <a:spLocks noGrp="1"/>
          </p:cNvSpPr>
          <p:nvPr>
            <p:ph type="sldNum" sz="quarter" idx="12"/>
          </p:nvPr>
        </p:nvSpPr>
        <p:spPr/>
        <p:txBody>
          <a:bodyPr/>
          <a:lstStyle>
            <a:lvl1pPr>
              <a:defRPr/>
            </a:lvl1pPr>
          </a:lstStyle>
          <a:p>
            <a:pPr>
              <a:defRPr/>
            </a:pPr>
            <a:fld id="{E11CA726-1B01-5E4B-AC70-3A89AA087457}" type="slidenum">
              <a:rPr lang="en-US">
                <a:solidFill>
                  <a:srgbClr val="2A2929">
                    <a:tint val="75000"/>
                  </a:srgbClr>
                </a:solidFill>
              </a:rPr>
              <a:pPr>
                <a:defRPr/>
              </a:pPr>
              <a:t>‹#›</a:t>
            </a:fld>
            <a:endParaRPr lang="en-US">
              <a:solidFill>
                <a:srgbClr val="2A2929">
                  <a:tint val="75000"/>
                </a:srgbClr>
              </a:solidFill>
            </a:endParaRPr>
          </a:p>
        </p:txBody>
      </p:sp>
    </p:spTree>
    <p:extLst>
      <p:ext uri="{BB962C8B-B14F-4D97-AF65-F5344CB8AC3E}">
        <p14:creationId xmlns:p14="http://schemas.microsoft.com/office/powerpoint/2010/main" val="133302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8CB4A30-9DE2-2F41-BC0B-88034C6370CA}" type="datetimeFigureOut">
              <a:rPr lang="en-US">
                <a:solidFill>
                  <a:srgbClr val="2A2929">
                    <a:tint val="75000"/>
                  </a:srgbClr>
                </a:solidFill>
              </a:rPr>
              <a:pPr>
                <a:defRPr/>
              </a:pPr>
              <a:t>1/22/2020</a:t>
            </a:fld>
            <a:endParaRPr lang="en-US">
              <a:solidFill>
                <a:srgbClr val="2A2929">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2A2929">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511E2EF7-86A8-BD41-BB2F-3889CD4D3850}" type="slidenum">
              <a:rPr lang="en-US">
                <a:solidFill>
                  <a:srgbClr val="2A2929">
                    <a:tint val="75000"/>
                  </a:srgbClr>
                </a:solidFill>
              </a:rPr>
              <a:pPr>
                <a:defRPr/>
              </a:pPr>
              <a:t>‹#›</a:t>
            </a:fld>
            <a:endParaRPr lang="en-US">
              <a:solidFill>
                <a:srgbClr val="2A2929">
                  <a:tint val="75000"/>
                </a:srgbClr>
              </a:solidFill>
            </a:endParaRPr>
          </a:p>
        </p:txBody>
      </p:sp>
    </p:spTree>
    <p:extLst>
      <p:ext uri="{BB962C8B-B14F-4D97-AF65-F5344CB8AC3E}">
        <p14:creationId xmlns:p14="http://schemas.microsoft.com/office/powerpoint/2010/main" val="6092938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FE306A6-25E7-3444-9D37-6965C381557F}" type="datetimeFigureOut">
              <a:rPr lang="en-US">
                <a:solidFill>
                  <a:srgbClr val="2A2929">
                    <a:tint val="75000"/>
                  </a:srgbClr>
                </a:solidFill>
              </a:rPr>
              <a:pPr>
                <a:defRPr/>
              </a:pPr>
              <a:t>1/22/2020</a:t>
            </a:fld>
            <a:endParaRPr lang="en-US">
              <a:solidFill>
                <a:srgbClr val="2A2929">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2A2929">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80CF3B9B-B937-C149-A02A-F40370998E2E}" type="slidenum">
              <a:rPr lang="en-US">
                <a:solidFill>
                  <a:srgbClr val="2A2929">
                    <a:tint val="75000"/>
                  </a:srgbClr>
                </a:solidFill>
              </a:rPr>
              <a:pPr>
                <a:defRPr/>
              </a:pPr>
              <a:t>‹#›</a:t>
            </a:fld>
            <a:endParaRPr lang="en-US">
              <a:solidFill>
                <a:srgbClr val="2A2929">
                  <a:tint val="75000"/>
                </a:srgbClr>
              </a:solidFill>
            </a:endParaRPr>
          </a:p>
        </p:txBody>
      </p:sp>
    </p:spTree>
    <p:extLst>
      <p:ext uri="{BB962C8B-B14F-4D97-AF65-F5344CB8AC3E}">
        <p14:creationId xmlns:p14="http://schemas.microsoft.com/office/powerpoint/2010/main" val="1241219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US" dirty="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defTabSz="457200">
              <a:defRPr/>
            </a:pPr>
            <a:fld id="{4FE6B732-1E74-1A42-98CF-B30D3DB1A832}" type="datetimeFigureOut">
              <a:rPr lang="en-US">
                <a:solidFill>
                  <a:srgbClr val="2A2929">
                    <a:tint val="75000"/>
                  </a:srgbClr>
                </a:solidFill>
              </a:rPr>
              <a:pPr defTabSz="457200">
                <a:defRPr/>
              </a:pPr>
              <a:t>1/22/2020</a:t>
            </a:fld>
            <a:endParaRPr lang="en-US">
              <a:solidFill>
                <a:srgbClr val="2A2929">
                  <a:tint val="75000"/>
                </a:srgb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srgbClr val="2A2929">
                  <a:tint val="75000"/>
                </a:srgbClr>
              </a:solidFill>
            </a:endParaRPr>
          </a:p>
        </p:txBody>
      </p:sp>
      <p:sp>
        <p:nvSpPr>
          <p:cNvPr id="6" name="Slide Number Placeholder 5"/>
          <p:cNvSpPr>
            <a:spLocks noGrp="1"/>
          </p:cNvSpPr>
          <p:nvPr>
            <p:ph type="sldNum" sz="quarter" idx="4"/>
          </p:nvPr>
        </p:nvSpPr>
        <p:spPr>
          <a:xfrm>
            <a:off x="6553200" y="6356350"/>
            <a:ext cx="952500" cy="431800"/>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defTabSz="457200">
              <a:defRPr/>
            </a:pPr>
            <a:fld id="{CD3A499D-E7F0-2B48-B73C-5E493FCE0776}" type="slidenum">
              <a:rPr lang="en-US">
                <a:solidFill>
                  <a:srgbClr val="2A2929">
                    <a:tint val="75000"/>
                  </a:srgbClr>
                </a:solidFill>
              </a:rPr>
              <a:pPr defTabSz="457200">
                <a:defRPr/>
              </a:pPr>
              <a:t>‹#›</a:t>
            </a:fld>
            <a:endParaRPr lang="en-US">
              <a:solidFill>
                <a:srgbClr val="2A2929">
                  <a:tint val="75000"/>
                </a:srgbClr>
              </a:solidFill>
            </a:endParaRPr>
          </a:p>
        </p:txBody>
      </p:sp>
      <p:pic>
        <p:nvPicPr>
          <p:cNvPr id="9" name="Picture 8"/>
          <p:cNvPicPr>
            <a:picLocks noChangeAspect="1"/>
          </p:cNvPicPr>
          <p:nvPr userDrawn="1"/>
        </p:nvPicPr>
        <p:blipFill rotWithShape="1">
          <a:blip r:embed="rId15" cstate="print">
            <a:extLst>
              <a:ext uri="{28A0092B-C50C-407E-A947-70E740481C1C}">
                <a14:useLocalDpi xmlns:a14="http://schemas.microsoft.com/office/drawing/2010/main" val="0"/>
              </a:ext>
            </a:extLst>
          </a:blip>
          <a:srcRect l="23792" t="37135" r="25479" b="36870"/>
          <a:stretch/>
        </p:blipFill>
        <p:spPr>
          <a:xfrm>
            <a:off x="7626285" y="6304012"/>
            <a:ext cx="1097663" cy="434630"/>
          </a:xfrm>
          <a:prstGeom prst="rect">
            <a:avLst/>
          </a:prstGeom>
        </p:spPr>
      </p:pic>
    </p:spTree>
    <p:extLst>
      <p:ext uri="{BB962C8B-B14F-4D97-AF65-F5344CB8AC3E}">
        <p14:creationId xmlns:p14="http://schemas.microsoft.com/office/powerpoint/2010/main" val="2742969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f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hyperlink" Target="https://therealcost.betobaccofree.hhs.gov/?g=t"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fda.gov/tobacco-products/youth-and-tobacco/youth-tobacco-use-results-national-youth-tobacco-survey"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youtu.be/nE8fOLH1LrY"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n9z76J40Ns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LMZjTDKaWNo"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5.jfif"/><Relationship Id="rId2" Type="http://schemas.openxmlformats.org/officeDocument/2006/relationships/image" Target="../media/image4.jfif"/><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2" Type="http://schemas.openxmlformats.org/officeDocument/2006/relationships/image" Target="../media/image4.jf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youtu.be/KSfKikyzYgw"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2obDw6uhvD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www.youtube.com/watch?v=voJOyIhscgk&amp;feature=youtu.be" TargetMode="Externa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Kxz0vbyWpJc&amp;feature=youtu.be"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www.thetruth.com/articles/hot-topic/quit-vaping" TargetMode="Externa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itle 1"/>
          <p:cNvSpPr>
            <a:spLocks noGrp="1"/>
          </p:cNvSpPr>
          <p:nvPr>
            <p:ph type="ctrTitle"/>
          </p:nvPr>
        </p:nvSpPr>
        <p:spPr>
          <a:xfrm>
            <a:off x="0" y="838200"/>
            <a:ext cx="9144000" cy="2636322"/>
          </a:xfrm>
        </p:spPr>
        <p:txBody>
          <a:bodyPr/>
          <a:lstStyle/>
          <a:p>
            <a:pPr marL="0" indent="0"/>
            <a:r>
              <a:rPr lang="en-US" sz="7200" b="1" dirty="0" smtClean="0">
                <a:solidFill>
                  <a:srgbClr val="004B87"/>
                </a:solidFill>
                <a:latin typeface="Arial Narrow" panose="020B0606020202030204" pitchFamily="34" charset="0"/>
                <a:cs typeface="Mission Gothic Black Italic"/>
              </a:rPr>
              <a:t/>
            </a:r>
            <a:br>
              <a:rPr lang="en-US" sz="7200" b="1" dirty="0" smtClean="0">
                <a:solidFill>
                  <a:srgbClr val="004B87"/>
                </a:solidFill>
                <a:latin typeface="Arial Narrow" panose="020B0606020202030204" pitchFamily="34" charset="0"/>
                <a:cs typeface="Mission Gothic Black Italic"/>
              </a:rPr>
            </a:br>
            <a:r>
              <a:rPr lang="en-US" sz="7200" b="1" dirty="0" smtClean="0">
                <a:solidFill>
                  <a:srgbClr val="004B87"/>
                </a:solidFill>
                <a:latin typeface="Arial Narrow" panose="020B0606020202030204" pitchFamily="34" charset="0"/>
                <a:cs typeface="Mission Gothic Black Italic"/>
              </a:rPr>
              <a:t/>
            </a:r>
            <a:br>
              <a:rPr lang="en-US" sz="7200" b="1" dirty="0" smtClean="0">
                <a:solidFill>
                  <a:srgbClr val="004B87"/>
                </a:solidFill>
                <a:latin typeface="Arial Narrow" panose="020B0606020202030204" pitchFamily="34" charset="0"/>
                <a:cs typeface="Mission Gothic Black Italic"/>
              </a:rPr>
            </a:br>
            <a:r>
              <a:rPr lang="en-US" sz="7200" b="1" dirty="0" smtClean="0">
                <a:solidFill>
                  <a:srgbClr val="004B87"/>
                </a:solidFill>
                <a:latin typeface="Arial Narrow" panose="020B0606020202030204" pitchFamily="34" charset="0"/>
                <a:cs typeface="Mission Gothic Black Italic"/>
              </a:rPr>
              <a:t>National Campaign Videos &amp; Links</a:t>
            </a:r>
            <a:r>
              <a:rPr lang="en-US" sz="7200" b="1" dirty="0">
                <a:solidFill>
                  <a:srgbClr val="004B87"/>
                </a:solidFill>
                <a:latin typeface="Arial Narrow" panose="020B0606020202030204" pitchFamily="34" charset="0"/>
                <a:cs typeface="Mission Gothic Black Italic"/>
              </a:rPr>
              <a:t/>
            </a:r>
            <a:br>
              <a:rPr lang="en-US" sz="7200" b="1" dirty="0">
                <a:solidFill>
                  <a:srgbClr val="004B87"/>
                </a:solidFill>
                <a:latin typeface="Arial Narrow" panose="020B0606020202030204" pitchFamily="34" charset="0"/>
                <a:cs typeface="Mission Gothic Black Italic"/>
              </a:rPr>
            </a:br>
            <a:r>
              <a:rPr lang="en-US" sz="7200" b="1" dirty="0" smtClean="0">
                <a:solidFill>
                  <a:srgbClr val="004B87"/>
                </a:solidFill>
                <a:latin typeface="Arial Narrow" panose="020B0606020202030204" pitchFamily="34" charset="0"/>
                <a:cs typeface="Mission Gothic Black Italic"/>
              </a:rPr>
              <a:t/>
            </a:r>
            <a:br>
              <a:rPr lang="en-US" sz="7200" b="1" dirty="0" smtClean="0">
                <a:solidFill>
                  <a:srgbClr val="004B87"/>
                </a:solidFill>
                <a:latin typeface="Arial Narrow" panose="020B0606020202030204" pitchFamily="34" charset="0"/>
                <a:cs typeface="Mission Gothic Black Italic"/>
              </a:rPr>
            </a:br>
            <a:r>
              <a:rPr lang="en-US" sz="3600" b="1" dirty="0" smtClean="0">
                <a:solidFill>
                  <a:srgbClr val="004B87"/>
                </a:solidFill>
                <a:latin typeface="Arial Narrow" panose="020B0606020202030204" pitchFamily="34" charset="0"/>
                <a:cs typeface="Mission Gothic Black Italic"/>
              </a:rPr>
              <a:t>October 2019</a:t>
            </a:r>
            <a:endParaRPr lang="en-US" sz="3600" b="1" dirty="0">
              <a:solidFill>
                <a:srgbClr val="004B87"/>
              </a:solidFill>
              <a:latin typeface="Arial Narrow" panose="020B0606020202030204" pitchFamily="34" charset="0"/>
              <a:cs typeface="Mission Gothic Black Italic"/>
            </a:endParaRPr>
          </a:p>
        </p:txBody>
      </p:sp>
    </p:spTree>
    <p:extLst>
      <p:ext uri="{BB962C8B-B14F-4D97-AF65-F5344CB8AC3E}">
        <p14:creationId xmlns:p14="http://schemas.microsoft.com/office/powerpoint/2010/main" val="2725304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228600"/>
            <a:ext cx="6664376" cy="452596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3810000"/>
            <a:ext cx="2895600" cy="2895600"/>
          </a:xfrm>
          <a:prstGeom prst="rect">
            <a:avLst/>
          </a:prstGeom>
        </p:spPr>
      </p:pic>
      <p:sp>
        <p:nvSpPr>
          <p:cNvPr id="6" name="Rectangle 5"/>
          <p:cNvSpPr/>
          <p:nvPr/>
        </p:nvSpPr>
        <p:spPr>
          <a:xfrm>
            <a:off x="762000" y="5139061"/>
            <a:ext cx="4572000" cy="923330"/>
          </a:xfrm>
          <a:prstGeom prst="rect">
            <a:avLst/>
          </a:prstGeom>
          <a:solidFill>
            <a:srgbClr val="FF6600"/>
          </a:solidFill>
        </p:spPr>
        <p:txBody>
          <a:bodyPr>
            <a:spAutoFit/>
          </a:bodyPr>
          <a:lstStyle/>
          <a:p>
            <a:pPr algn="ctr" fontAlgn="base"/>
            <a:r>
              <a:rPr lang="en-US" b="1" dirty="0">
                <a:solidFill>
                  <a:schemeClr val="bg1"/>
                </a:solidFill>
                <a:latin typeface="Arial Narrow" panose="020B0606020202030204" pitchFamily="34" charset="0"/>
                <a:cs typeface="Arial" panose="020B0604020202020204" pitchFamily="34" charset="0"/>
              </a:rPr>
              <a:t>YOUR VOICE IS NEEDED.</a:t>
            </a:r>
          </a:p>
          <a:p>
            <a:pPr algn="ctr" fontAlgn="t"/>
            <a:r>
              <a:rPr lang="en-US" b="1" cap="all" dirty="0">
                <a:solidFill>
                  <a:schemeClr val="bg1"/>
                </a:solidFill>
                <a:latin typeface="Arial Narrow" panose="020B0606020202030204" pitchFamily="34" charset="0"/>
                <a:cs typeface="Arial" panose="020B0604020202020204" pitchFamily="34" charset="0"/>
              </a:rPr>
              <a:t>NOW IS THE TIME FOR ACTION. SPREAD THE TRUTH ABOUT VAPING COMPANIES LIKE JUUL.</a:t>
            </a:r>
            <a:endParaRPr lang="en-US" b="0" i="0" cap="all" dirty="0">
              <a:solidFill>
                <a:schemeClr val="bg1"/>
              </a:solidFill>
              <a:effectLst/>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915052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95600" y="1905000"/>
            <a:ext cx="3296439" cy="2605881"/>
          </a:xfrm>
          <a:prstGeom prst="rect">
            <a:avLst/>
          </a:prstGeom>
        </p:spPr>
      </p:pic>
    </p:spTree>
    <p:extLst>
      <p:ext uri="{BB962C8B-B14F-4D97-AF65-F5344CB8AC3E}">
        <p14:creationId xmlns:p14="http://schemas.microsoft.com/office/powerpoint/2010/main" val="5621436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6658"/>
            <a:ext cx="8229600" cy="692571"/>
          </a:xfrm>
        </p:spPr>
        <p:txBody>
          <a:bodyPr/>
          <a:lstStyle/>
          <a:p>
            <a:r>
              <a:rPr lang="en-US" sz="3200" b="1" dirty="0">
                <a:solidFill>
                  <a:srgbClr val="2A2929"/>
                </a:solidFill>
                <a:latin typeface="Arial Narrow" panose="020B0606020202030204" pitchFamily="34" charset="0"/>
              </a:rPr>
              <a:t>The </a:t>
            </a:r>
            <a:r>
              <a:rPr lang="en-US" sz="3200" b="1" dirty="0" smtClean="0">
                <a:solidFill>
                  <a:srgbClr val="2A2929"/>
                </a:solidFill>
                <a:latin typeface="Arial Narrow" panose="020B0606020202030204" pitchFamily="34" charset="0"/>
              </a:rPr>
              <a:t>Real </a:t>
            </a:r>
            <a:r>
              <a:rPr lang="en-US" sz="3200" b="1" dirty="0">
                <a:solidFill>
                  <a:srgbClr val="2A2929"/>
                </a:solidFill>
                <a:latin typeface="Arial Narrow" panose="020B0606020202030204" pitchFamily="34" charset="0"/>
              </a:rPr>
              <a:t>Cost </a:t>
            </a:r>
            <a:r>
              <a:rPr lang="en-US" sz="3200" b="1" dirty="0" smtClean="0">
                <a:solidFill>
                  <a:srgbClr val="2A2929"/>
                </a:solidFill>
                <a:latin typeface="Arial Narrow" panose="020B0606020202030204" pitchFamily="34" charset="0"/>
              </a:rPr>
              <a:t>Campaign (FDA)</a:t>
            </a:r>
            <a:endParaRPr lang="en-US" sz="3200" b="1" dirty="0">
              <a:solidFill>
                <a:srgbClr val="2A2929"/>
              </a:solidFill>
              <a:latin typeface="Arial Narrow" panose="020B0606020202030204" pitchFamily="34" charset="0"/>
            </a:endParaRPr>
          </a:p>
        </p:txBody>
      </p:sp>
      <p:pic>
        <p:nvPicPr>
          <p:cNvPr id="1026" name="Picture 2" descr="Know the real cost of tobacco"/>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328547"/>
            <a:ext cx="3943350" cy="15335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f you vape, you could be on track to start smoking cigaret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6662" y="3276600"/>
            <a:ext cx="2384425" cy="285389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800600" y="1447800"/>
            <a:ext cx="4104132" cy="4524315"/>
          </a:xfrm>
          <a:prstGeom prst="rect">
            <a:avLst/>
          </a:prstGeom>
          <a:solidFill>
            <a:schemeClr val="accent4"/>
          </a:solidFill>
        </p:spPr>
        <p:txBody>
          <a:bodyPr wrap="square">
            <a:spAutoFit/>
          </a:bodyPr>
          <a:lstStyle/>
          <a:p>
            <a:pPr algn="ctr"/>
            <a:r>
              <a:rPr lang="en-US" sz="1600" dirty="0">
                <a:solidFill>
                  <a:srgbClr val="333333"/>
                </a:solidFill>
                <a:latin typeface="Arial Narrow" panose="020B0606020202030204" pitchFamily="34" charset="0"/>
              </a:rPr>
              <a:t>“What can smoking take away? Fresh breath, healthy lungs, a strong immune system…”  </a:t>
            </a:r>
          </a:p>
          <a:p>
            <a:pPr algn="ctr"/>
            <a:endParaRPr lang="en-US" sz="1600" dirty="0" smtClean="0">
              <a:solidFill>
                <a:srgbClr val="333333"/>
              </a:solidFill>
              <a:latin typeface="Arial Narrow" panose="020B0606020202030204" pitchFamily="34" charset="0"/>
            </a:endParaRPr>
          </a:p>
          <a:p>
            <a:pPr algn="ctr"/>
            <a:r>
              <a:rPr lang="en-US" sz="1600" dirty="0" smtClean="0">
                <a:solidFill>
                  <a:srgbClr val="333333"/>
                </a:solidFill>
                <a:latin typeface="Arial Narrow" panose="020B0606020202030204" pitchFamily="34" charset="0"/>
              </a:rPr>
              <a:t>When </a:t>
            </a:r>
            <a:r>
              <a:rPr lang="en-US" sz="1600" dirty="0">
                <a:solidFill>
                  <a:srgbClr val="333333"/>
                </a:solidFill>
                <a:latin typeface="Arial Narrow" panose="020B0606020202030204" pitchFamily="34" charset="0"/>
              </a:rPr>
              <a:t>“The Real Cost” launched in 2014, the goal was to educate at-risk teens about the harmful effects of cigarette smoking. Over time, it became clear that the campaign’s science-based approach could educate at-risk youth about other tobacco products. </a:t>
            </a:r>
          </a:p>
          <a:p>
            <a:pPr algn="ctr"/>
            <a:endParaRPr lang="en-US" sz="1600" b="1" dirty="0" smtClean="0">
              <a:solidFill>
                <a:srgbClr val="333333"/>
              </a:solidFill>
              <a:latin typeface="Arial Narrow" panose="020B0606020202030204" pitchFamily="34" charset="0"/>
            </a:endParaRPr>
          </a:p>
          <a:p>
            <a:pPr algn="ctr"/>
            <a:r>
              <a:rPr lang="en-US" sz="1600" b="1" dirty="0" smtClean="0">
                <a:solidFill>
                  <a:srgbClr val="333333"/>
                </a:solidFill>
                <a:latin typeface="Arial Narrow" panose="020B0606020202030204" pitchFamily="34" charset="0"/>
              </a:rPr>
              <a:t>Teens </a:t>
            </a:r>
            <a:r>
              <a:rPr lang="en-US" sz="1600" b="1" dirty="0">
                <a:solidFill>
                  <a:srgbClr val="333333"/>
                </a:solidFill>
                <a:latin typeface="Arial Narrow" panose="020B0606020202030204" pitchFamily="34" charset="0"/>
              </a:rPr>
              <a:t>who want to know “The Real Cost” </a:t>
            </a:r>
            <a:r>
              <a:rPr lang="en-US" sz="1600" b="1" dirty="0">
                <a:solidFill>
                  <a:srgbClr val="001871"/>
                </a:solidFill>
                <a:latin typeface="Arial Narrow" panose="020B0606020202030204" pitchFamily="34" charset="0"/>
                <a:hlinkClick r:id="rId4"/>
              </a:rPr>
              <a:t>can find us at our campaign site</a:t>
            </a:r>
            <a:r>
              <a:rPr lang="en-US" sz="1600" b="1" dirty="0">
                <a:solidFill>
                  <a:srgbClr val="333333"/>
                </a:solidFill>
                <a:latin typeface="Arial Narrow" panose="020B0606020202030204" pitchFamily="34" charset="0"/>
              </a:rPr>
              <a:t>.</a:t>
            </a:r>
            <a:r>
              <a:rPr lang="en-US" sz="1600" dirty="0">
                <a:solidFill>
                  <a:srgbClr val="333333"/>
                </a:solidFill>
                <a:latin typeface="Arial Narrow" panose="020B0606020202030204" pitchFamily="34" charset="0"/>
              </a:rPr>
              <a:t>  </a:t>
            </a:r>
            <a:br>
              <a:rPr lang="en-US" sz="1600" dirty="0">
                <a:solidFill>
                  <a:srgbClr val="333333"/>
                </a:solidFill>
                <a:latin typeface="Arial Narrow" panose="020B0606020202030204" pitchFamily="34" charset="0"/>
              </a:rPr>
            </a:br>
            <a:endParaRPr lang="en-US" sz="1600" dirty="0" smtClean="0">
              <a:solidFill>
                <a:srgbClr val="333333"/>
              </a:solidFill>
              <a:latin typeface="Arial Narrow" panose="020B0606020202030204" pitchFamily="34" charset="0"/>
            </a:endParaRPr>
          </a:p>
          <a:p>
            <a:pPr algn="ctr"/>
            <a:r>
              <a:rPr lang="en-US" sz="1600" i="1" dirty="0" smtClean="0">
                <a:solidFill>
                  <a:srgbClr val="333333"/>
                </a:solidFill>
                <a:latin typeface="Arial Narrow" panose="020B0606020202030204" pitchFamily="34" charset="0"/>
              </a:rPr>
              <a:t>Our </a:t>
            </a:r>
            <a:r>
              <a:rPr lang="en-US" sz="1600" i="1" dirty="0">
                <a:solidFill>
                  <a:srgbClr val="333333"/>
                </a:solidFill>
                <a:latin typeface="Arial Narrow" panose="020B0606020202030204" pitchFamily="34" charset="0"/>
              </a:rPr>
              <a:t>goal is to keep "The Real Cost" campaign an authentic and effective youth tobacco prevention brand. "The Real Cost" campaign website and social channels are intended for the campaign target audience only—youth ages 12-17. </a:t>
            </a:r>
            <a:endParaRPr lang="en-US" sz="1600" b="0" i="0" dirty="0">
              <a:solidFill>
                <a:srgbClr val="333333"/>
              </a:solidFill>
              <a:effectLst/>
              <a:latin typeface="Arial Narrow" panose="020B0606020202030204" pitchFamily="34" charset="0"/>
            </a:endParaRPr>
          </a:p>
        </p:txBody>
      </p:sp>
    </p:spTree>
    <p:extLst>
      <p:ext uri="{BB962C8B-B14F-4D97-AF65-F5344CB8AC3E}">
        <p14:creationId xmlns:p14="http://schemas.microsoft.com/office/powerpoint/2010/main" val="207553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latin typeface="Arial Narrow" panose="020B0606020202030204" pitchFamily="34" charset="0"/>
              </a:rPr>
              <a:t/>
            </a:r>
            <a:br>
              <a:rPr lang="en-US" sz="3200" dirty="0" smtClean="0">
                <a:latin typeface="Arial Narrow" panose="020B0606020202030204" pitchFamily="34" charset="0"/>
              </a:rPr>
            </a:br>
            <a:r>
              <a:rPr lang="en-US" sz="3200" b="1" dirty="0" smtClean="0">
                <a:latin typeface="Arial Narrow" panose="020B0606020202030204" pitchFamily="34" charset="0"/>
              </a:rPr>
              <a:t>Julius </a:t>
            </a:r>
            <a:r>
              <a:rPr lang="en-US" sz="3200" b="1" dirty="0">
                <a:latin typeface="Arial Narrow" panose="020B0606020202030204" pitchFamily="34" charset="0"/>
              </a:rPr>
              <a:t>Dein Performs A Magic Trick on a Vape </a:t>
            </a:r>
            <a:r>
              <a:rPr lang="en-US" dirty="0" smtClean="0"/>
              <a:t/>
            </a:r>
            <a:br>
              <a:rPr lang="en-US" dirty="0" smtClean="0"/>
            </a:br>
            <a:endParaRPr lang="en-US" dirty="0"/>
          </a:p>
        </p:txBody>
      </p:sp>
      <p:sp>
        <p:nvSpPr>
          <p:cNvPr id="3" name="Content Placeholder 2"/>
          <p:cNvSpPr>
            <a:spLocks noGrp="1"/>
          </p:cNvSpPr>
          <p:nvPr>
            <p:ph idx="1"/>
          </p:nvPr>
        </p:nvSpPr>
        <p:spPr>
          <a:xfrm>
            <a:off x="457200" y="1524000"/>
            <a:ext cx="4721352" cy="4468050"/>
          </a:xfrm>
          <a:solidFill>
            <a:schemeClr val="accent4"/>
          </a:solidFill>
        </p:spPr>
        <p:txBody>
          <a:bodyPr/>
          <a:lstStyle/>
          <a:p>
            <a:pPr marL="0" indent="0" algn="ctr">
              <a:buNone/>
            </a:pPr>
            <a:r>
              <a:rPr lang="en-US" sz="1800" dirty="0" smtClean="0"/>
              <a:t>By </a:t>
            </a:r>
            <a:r>
              <a:rPr lang="en-US" sz="1800" dirty="0"/>
              <a:t>2017, 2.1 million middle and high school students reported they currently use </a:t>
            </a:r>
            <a:r>
              <a:rPr lang="en-US" sz="1800" dirty="0" smtClean="0"/>
              <a:t>e-cigarettes, raising </a:t>
            </a:r>
            <a:r>
              <a:rPr lang="en-US" sz="1800" dirty="0"/>
              <a:t>alarm about pervasive vaping in schools.  In 2018, with the upward trajectory of youth e-cigarette use continuing </a:t>
            </a:r>
            <a:r>
              <a:rPr lang="en-US" sz="1800" dirty="0">
                <a:hlinkClick r:id="rId3"/>
              </a:rPr>
              <a:t>at an even more distressing rate</a:t>
            </a:r>
            <a:r>
              <a:rPr lang="en-US" sz="1800" dirty="0"/>
              <a:t>, “The Real Cost” developed a new series of messages for reaching the 10.7 million youth aged 12-17 who have ever used e-cigarettes or are open to trying them. </a:t>
            </a:r>
            <a:endParaRPr lang="en-US" sz="1800" dirty="0" smtClean="0"/>
          </a:p>
          <a:p>
            <a:pPr algn="ctr"/>
            <a:endParaRPr lang="en-US" sz="1800" dirty="0" smtClean="0"/>
          </a:p>
          <a:p>
            <a:pPr marL="0" indent="0" algn="ctr">
              <a:buNone/>
            </a:pPr>
            <a:r>
              <a:rPr lang="en-US" sz="1800" dirty="0" smtClean="0"/>
              <a:t>Still </a:t>
            </a:r>
            <a:r>
              <a:rPr lang="en-US" sz="1800" dirty="0"/>
              <a:t>think vaping is no big deal? Magician Julius Dein shows us that teens who vape are more likely to start smoking cigarettes. It’s not magic, it’s statistics. Know the real cost of vapes</a:t>
            </a:r>
            <a:r>
              <a:rPr lang="en-US" sz="1800" dirty="0" smtClean="0"/>
              <a:t>.</a:t>
            </a:r>
            <a:endParaRPr lang="en-US" sz="2000" dirty="0" smtClean="0"/>
          </a:p>
        </p:txBody>
      </p:sp>
      <p:pic>
        <p:nvPicPr>
          <p:cNvPr id="5" name="Picture 4">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600" y="2298725"/>
            <a:ext cx="3392842" cy="2918599"/>
          </a:xfrm>
          <a:prstGeom prst="rect">
            <a:avLst/>
          </a:prstGeom>
        </p:spPr>
      </p:pic>
    </p:spTree>
    <p:extLst>
      <p:ext uri="{BB962C8B-B14F-4D97-AF65-F5344CB8AC3E}">
        <p14:creationId xmlns:p14="http://schemas.microsoft.com/office/powerpoint/2010/main" val="50603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71800" y="1752600"/>
            <a:ext cx="2960558" cy="2960558"/>
          </a:xfrm>
          <a:prstGeom prst="rect">
            <a:avLst/>
          </a:prstGeom>
        </p:spPr>
      </p:pic>
    </p:spTree>
    <p:extLst>
      <p:ext uri="{BB962C8B-B14F-4D97-AF65-F5344CB8AC3E}">
        <p14:creationId xmlns:p14="http://schemas.microsoft.com/office/powerpoint/2010/main" val="704870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0600" y="838200"/>
            <a:ext cx="7306976" cy="4525963"/>
          </a:xfrm>
        </p:spPr>
      </p:pic>
    </p:spTree>
    <p:extLst>
      <p:ext uri="{BB962C8B-B14F-4D97-AF65-F5344CB8AC3E}">
        <p14:creationId xmlns:p14="http://schemas.microsoft.com/office/powerpoint/2010/main" val="31800375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19200" y="685800"/>
            <a:ext cx="6515218" cy="4525963"/>
          </a:xfrm>
        </p:spPr>
      </p:pic>
      <p:sp>
        <p:nvSpPr>
          <p:cNvPr id="5" name="Rectangle 4"/>
          <p:cNvSpPr/>
          <p:nvPr/>
        </p:nvSpPr>
        <p:spPr>
          <a:xfrm>
            <a:off x="2190809" y="5410200"/>
            <a:ext cx="4572000" cy="923330"/>
          </a:xfrm>
          <a:prstGeom prst="rect">
            <a:avLst/>
          </a:prstGeom>
          <a:solidFill>
            <a:schemeClr val="accent2">
              <a:lumMod val="60000"/>
              <a:lumOff val="40000"/>
            </a:schemeClr>
          </a:solidFill>
        </p:spPr>
        <p:txBody>
          <a:bodyPr>
            <a:spAutoFit/>
          </a:bodyPr>
          <a:lstStyle/>
          <a:p>
            <a:pPr algn="ctr"/>
            <a:r>
              <a:rPr lang="en-US" dirty="0">
                <a:solidFill>
                  <a:srgbClr val="0D0D0D"/>
                </a:solidFill>
                <a:latin typeface="Roboto"/>
              </a:rPr>
              <a:t>Backed by $12.8 billion from Big Tobacco, JUUL is luring and addicting our kids. Stop flavored e-cigarettes. Get the facts.</a:t>
            </a:r>
            <a:endParaRPr lang="en-US" dirty="0"/>
          </a:p>
        </p:txBody>
      </p:sp>
    </p:spTree>
    <p:extLst>
      <p:ext uri="{BB962C8B-B14F-4D97-AF65-F5344CB8AC3E}">
        <p14:creationId xmlns:p14="http://schemas.microsoft.com/office/powerpoint/2010/main" val="10826500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71600" y="457200"/>
            <a:ext cx="6485602" cy="4525963"/>
          </a:xfrm>
        </p:spPr>
      </p:pic>
      <p:sp>
        <p:nvSpPr>
          <p:cNvPr id="5" name="Rectangle 4"/>
          <p:cNvSpPr/>
          <p:nvPr/>
        </p:nvSpPr>
        <p:spPr>
          <a:xfrm>
            <a:off x="2328401" y="5257800"/>
            <a:ext cx="4572000" cy="923330"/>
          </a:xfrm>
          <a:prstGeom prst="rect">
            <a:avLst/>
          </a:prstGeom>
          <a:solidFill>
            <a:schemeClr val="accent2">
              <a:lumMod val="60000"/>
              <a:lumOff val="40000"/>
            </a:schemeClr>
          </a:solidFill>
        </p:spPr>
        <p:txBody>
          <a:bodyPr>
            <a:spAutoFit/>
          </a:bodyPr>
          <a:lstStyle/>
          <a:p>
            <a:pPr algn="ctr"/>
            <a:r>
              <a:rPr lang="en-US" dirty="0">
                <a:solidFill>
                  <a:srgbClr val="0D0D0D"/>
                </a:solidFill>
                <a:latin typeface="Arial Narrow" panose="020B0606020202030204" pitchFamily="34" charset="0"/>
              </a:rPr>
              <a:t>On May 23, 2019, the Campaign for Tobacco-Free Kids presented a Youth Advocate of the Year award to Madison Langer of Vancouver, WA.</a:t>
            </a:r>
            <a:endParaRPr lang="en-US" dirty="0">
              <a:latin typeface="Arial Narrow" panose="020B0606020202030204" pitchFamily="34" charset="0"/>
            </a:endParaRPr>
          </a:p>
        </p:txBody>
      </p:sp>
    </p:spTree>
    <p:extLst>
      <p:ext uri="{BB962C8B-B14F-4D97-AF65-F5344CB8AC3E}">
        <p14:creationId xmlns:p14="http://schemas.microsoft.com/office/powerpoint/2010/main" val="12126462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2486025"/>
            <a:ext cx="1885950" cy="188595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7087" y="2476500"/>
            <a:ext cx="2409825" cy="1905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2349246"/>
            <a:ext cx="2159508" cy="2159508"/>
          </a:xfrm>
          <a:prstGeom prst="rect">
            <a:avLst/>
          </a:prstGeom>
        </p:spPr>
      </p:pic>
    </p:spTree>
    <p:extLst>
      <p:ext uri="{BB962C8B-B14F-4D97-AF65-F5344CB8AC3E}">
        <p14:creationId xmlns:p14="http://schemas.microsoft.com/office/powerpoint/2010/main" val="20093765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0400" y="2133600"/>
            <a:ext cx="2748756" cy="2748756"/>
          </a:xfrm>
        </p:spPr>
      </p:pic>
    </p:spTree>
    <p:extLst>
      <p:ext uri="{BB962C8B-B14F-4D97-AF65-F5344CB8AC3E}">
        <p14:creationId xmlns:p14="http://schemas.microsoft.com/office/powerpoint/2010/main" val="11565544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sz="3200" b="1" dirty="0">
                <a:solidFill>
                  <a:srgbClr val="FF6600"/>
                </a:solidFill>
                <a:latin typeface="Arial Narrow" panose="020B0606020202030204" pitchFamily="34" charset="0"/>
              </a:rPr>
              <a:t>The Truth </a:t>
            </a:r>
            <a:r>
              <a:rPr lang="en-US" sz="3200" b="1" dirty="0" smtClean="0">
                <a:solidFill>
                  <a:srgbClr val="FF6600"/>
                </a:solidFill>
                <a:latin typeface="Arial Narrow" panose="020B0606020202030204" pitchFamily="34" charset="0"/>
              </a:rPr>
              <a:t>Campaign</a:t>
            </a:r>
            <a:endParaRPr lang="en-US" sz="3200" dirty="0">
              <a:latin typeface="Arial Narrow" panose="020B0606020202030204" pitchFamily="34" charset="0"/>
            </a:endParaRPr>
          </a:p>
        </p:txBody>
      </p:sp>
      <p:sp>
        <p:nvSpPr>
          <p:cNvPr id="4" name="Content Placeholder 3"/>
          <p:cNvSpPr txBox="1">
            <a:spLocks noGrp="1"/>
          </p:cNvSpPr>
          <p:nvPr>
            <p:ph idx="1"/>
          </p:nvPr>
        </p:nvSpPr>
        <p:spPr>
          <a:xfrm>
            <a:off x="533400" y="1295400"/>
            <a:ext cx="7848600" cy="4524315"/>
          </a:xfrm>
          <a:prstGeom prst="rect">
            <a:avLst/>
          </a:prstGeom>
          <a:solidFill>
            <a:srgbClr val="FF6600"/>
          </a:solidFill>
        </p:spPr>
        <p:txBody>
          <a:bodyPr wrap="square" rtlCol="0">
            <a:spAutoFit/>
          </a:bodyPr>
          <a:lstStyle/>
          <a:p>
            <a:pPr marL="0" indent="0" algn="ctr" defTabSz="457200" fontAlgn="base">
              <a:spcBef>
                <a:spcPct val="0"/>
              </a:spcBef>
              <a:spcAft>
                <a:spcPct val="0"/>
              </a:spcAft>
              <a:buNone/>
            </a:pPr>
            <a:r>
              <a:rPr lang="en-US" sz="1600" b="1" dirty="0">
                <a:solidFill>
                  <a:prstClr val="white"/>
                </a:solidFill>
                <a:latin typeface="Arial Narrow" panose="020B0606020202030204" pitchFamily="34" charset="0"/>
                <a:ea typeface="ＭＳ Ｐゴシック" charset="0"/>
              </a:rPr>
              <a:t>Truth Initiative conducts groundbreaking research and policy studies, gives young people the facts about tobacco and the industry behind it, engages individuals and groups to make change in their communities, innovates new ways to end tobacco use and joins forces with collaborators committed to a tobacco-free future. In short: we seek, speak and spread the truth about tobacco</a:t>
            </a:r>
            <a:r>
              <a:rPr lang="en-US" sz="1600" b="1" dirty="0" smtClean="0">
                <a:solidFill>
                  <a:prstClr val="white"/>
                </a:solidFill>
                <a:latin typeface="Arial Narrow" panose="020B0606020202030204" pitchFamily="34" charset="0"/>
                <a:ea typeface="ＭＳ Ｐゴシック" charset="0"/>
              </a:rPr>
              <a:t>.</a:t>
            </a:r>
          </a:p>
          <a:p>
            <a:pPr marL="0" indent="0" algn="ctr" defTabSz="457200" fontAlgn="base">
              <a:spcBef>
                <a:spcPct val="0"/>
              </a:spcBef>
              <a:spcAft>
                <a:spcPct val="0"/>
              </a:spcAft>
              <a:buNone/>
            </a:pPr>
            <a:endParaRPr lang="en-US" sz="1600" b="1" dirty="0">
              <a:solidFill>
                <a:prstClr val="white"/>
              </a:solidFill>
              <a:latin typeface="Arial Narrow" panose="020B0606020202030204" pitchFamily="34" charset="0"/>
            </a:endParaRPr>
          </a:p>
          <a:p>
            <a:pPr marL="0" indent="0" algn="ctr">
              <a:spcBef>
                <a:spcPct val="0"/>
              </a:spcBef>
              <a:buNone/>
            </a:pPr>
            <a:r>
              <a:rPr lang="en-US" sz="1600" b="1" dirty="0">
                <a:solidFill>
                  <a:prstClr val="white"/>
                </a:solidFill>
                <a:latin typeface="Arial Narrow" panose="020B0606020202030204" pitchFamily="34" charset="0"/>
              </a:rPr>
              <a:t>We use provocative, creative and innovative approaches to influence culture, inspire youth and young adults and initiate action. All grounded in research. All to achieve a tobacco-free generation</a:t>
            </a:r>
            <a:r>
              <a:rPr lang="en-US" sz="1600" b="1" dirty="0" smtClean="0">
                <a:solidFill>
                  <a:prstClr val="white"/>
                </a:solidFill>
                <a:latin typeface="Arial Narrow" panose="020B0606020202030204" pitchFamily="34" charset="0"/>
              </a:rPr>
              <a:t>.</a:t>
            </a:r>
          </a:p>
          <a:p>
            <a:pPr marL="0" indent="0" algn="ctr">
              <a:spcBef>
                <a:spcPct val="0"/>
              </a:spcBef>
              <a:buNone/>
            </a:pPr>
            <a:endParaRPr lang="en-US" sz="1600" b="1" dirty="0">
              <a:solidFill>
                <a:prstClr val="white"/>
              </a:solidFill>
              <a:latin typeface="Arial Narrow" panose="020B0606020202030204" pitchFamily="34" charset="0"/>
              <a:ea typeface="ＭＳ Ｐゴシック" charset="0"/>
            </a:endParaRPr>
          </a:p>
          <a:p>
            <a:pPr marL="0" indent="0" algn="ctr">
              <a:spcBef>
                <a:spcPct val="0"/>
              </a:spcBef>
              <a:buNone/>
            </a:pPr>
            <a:r>
              <a:rPr lang="en-US" sz="1600" b="1" dirty="0">
                <a:solidFill>
                  <a:prstClr val="white"/>
                </a:solidFill>
                <a:latin typeface="Arial Narrow" panose="020B0606020202030204" pitchFamily="34" charset="0"/>
              </a:rPr>
              <a:t>We expose the truth about tobacco with our national counter-marketing campaign, the longest-running and most successful national tobacco prevention campaign for youth and young adults. truth delivers the facts about the health effects and social consequences of tobacco use and the marketing tactics of the tobacco industry so that young people can make informed choices and influence others to do the same. Developed from extensive formative research, the campaign goes toe-to-toe with an industry that spends more than $9 billion each year to market tobacco products in the U.S. We are David to Big Tobacco's Goliath</a:t>
            </a:r>
            <a:r>
              <a:rPr lang="en-US" sz="1600" b="1" dirty="0" smtClean="0">
                <a:solidFill>
                  <a:prstClr val="white"/>
                </a:solidFill>
                <a:latin typeface="Arial Narrow" panose="020B0606020202030204" pitchFamily="34" charset="0"/>
              </a:rPr>
              <a:t>.</a:t>
            </a:r>
            <a:endParaRPr lang="en-US" sz="1600" b="1" dirty="0">
              <a:solidFill>
                <a:prstClr val="white"/>
              </a:solidFill>
              <a:latin typeface="Arial Narrow" panose="020B0606020202030204" pitchFamily="34" charset="0"/>
            </a:endParaRPr>
          </a:p>
          <a:p>
            <a:pPr marL="0" indent="0" algn="ctr" defTabSz="457200" fontAlgn="base">
              <a:spcBef>
                <a:spcPct val="0"/>
              </a:spcBef>
              <a:spcAft>
                <a:spcPct val="0"/>
              </a:spcAft>
              <a:buNone/>
            </a:pPr>
            <a:endParaRPr lang="en-US" sz="1600" b="1" dirty="0">
              <a:solidFill>
                <a:prstClr val="white"/>
              </a:solidFill>
              <a:latin typeface="Arial Narrow" panose="020B0606020202030204" pitchFamily="34" charset="0"/>
              <a:ea typeface="ＭＳ Ｐゴシック" charset="0"/>
            </a:endParaRPr>
          </a:p>
        </p:txBody>
      </p:sp>
    </p:spTree>
    <p:extLst>
      <p:ext uri="{BB962C8B-B14F-4D97-AF65-F5344CB8AC3E}">
        <p14:creationId xmlns:p14="http://schemas.microsoft.com/office/powerpoint/2010/main" val="1370766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23999" y="533400"/>
            <a:ext cx="6139299" cy="4525963"/>
          </a:xfrm>
        </p:spPr>
      </p:pic>
      <p:sp>
        <p:nvSpPr>
          <p:cNvPr id="5" name="Rectangle 4"/>
          <p:cNvSpPr/>
          <p:nvPr/>
        </p:nvSpPr>
        <p:spPr>
          <a:xfrm>
            <a:off x="2079049" y="5257800"/>
            <a:ext cx="5029200" cy="1200329"/>
          </a:xfrm>
          <a:prstGeom prst="rect">
            <a:avLst/>
          </a:prstGeom>
          <a:solidFill>
            <a:srgbClr val="FF6600"/>
          </a:solidFill>
        </p:spPr>
        <p:txBody>
          <a:bodyPr wrap="square">
            <a:spAutoFit/>
          </a:bodyPr>
          <a:lstStyle/>
          <a:p>
            <a:pPr algn="ctr"/>
            <a:r>
              <a:rPr lang="en-US" b="1" dirty="0">
                <a:solidFill>
                  <a:schemeClr val="bg1"/>
                </a:solidFill>
                <a:latin typeface="Arial Narrow" panose="020B0606020202030204" pitchFamily="34" charset="0"/>
              </a:rPr>
              <a:t>BREAKING NEWS: Animals around the world are protesting JUUL. They say that because no one knows the long-term effects of their products, anyone that JUULs is being treated like a human lab rat</a:t>
            </a:r>
            <a:r>
              <a:rPr lang="en-US" b="1" dirty="0" smtClean="0">
                <a:solidFill>
                  <a:schemeClr val="bg1"/>
                </a:solidFill>
                <a:latin typeface="Arial Narrow" panose="020B0606020202030204" pitchFamily="34" charset="0"/>
              </a:rPr>
              <a:t>.</a:t>
            </a:r>
            <a:endParaRPr lang="en-US"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1996857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3"/>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876800" y="1295400"/>
            <a:ext cx="4095062" cy="2697163"/>
          </a:xfrm>
        </p:spPr>
      </p:pic>
      <p:sp>
        <p:nvSpPr>
          <p:cNvPr id="5" name="Rectangle 4"/>
          <p:cNvSpPr/>
          <p:nvPr/>
        </p:nvSpPr>
        <p:spPr>
          <a:xfrm>
            <a:off x="4876800" y="4572000"/>
            <a:ext cx="4095062" cy="923330"/>
          </a:xfrm>
          <a:prstGeom prst="rect">
            <a:avLst/>
          </a:prstGeom>
          <a:solidFill>
            <a:srgbClr val="FF6600"/>
          </a:solidFill>
        </p:spPr>
        <p:txBody>
          <a:bodyPr wrap="square">
            <a:spAutoFit/>
          </a:bodyPr>
          <a:lstStyle/>
          <a:p>
            <a:pPr algn="ctr"/>
            <a:r>
              <a:rPr lang="en-US" dirty="0" smtClean="0">
                <a:solidFill>
                  <a:schemeClr val="bg1"/>
                </a:solidFill>
                <a:latin typeface="Arial Narrow" panose="020B0606020202030204" pitchFamily="34" charset="0"/>
              </a:rPr>
              <a:t>The internet is fueled by cat videos. And because cigarettes can kill cats, too, we’re freaking out. And you should, too. </a:t>
            </a:r>
            <a:endParaRPr lang="en-US" dirty="0">
              <a:solidFill>
                <a:schemeClr val="bg1"/>
              </a:solidFill>
              <a:latin typeface="Arial Narrow" panose="020B0606020202030204" pitchFamily="34" charset="0"/>
            </a:endParaRPr>
          </a:p>
        </p:txBody>
      </p:sp>
      <p:sp>
        <p:nvSpPr>
          <p:cNvPr id="6" name="Rectangle 5"/>
          <p:cNvSpPr/>
          <p:nvPr/>
        </p:nvSpPr>
        <p:spPr>
          <a:xfrm>
            <a:off x="432816" y="4227893"/>
            <a:ext cx="3752935" cy="1815882"/>
          </a:xfrm>
          <a:prstGeom prst="rect">
            <a:avLst/>
          </a:prstGeom>
          <a:solidFill>
            <a:srgbClr val="FF6600"/>
          </a:solidFill>
        </p:spPr>
        <p:txBody>
          <a:bodyPr wrap="square">
            <a:spAutoFit/>
          </a:bodyPr>
          <a:lstStyle/>
          <a:p>
            <a:pPr algn="ctr"/>
            <a:r>
              <a:rPr lang="en-US" sz="1600" dirty="0">
                <a:solidFill>
                  <a:schemeClr val="bg1"/>
                </a:solidFill>
                <a:latin typeface="Arial Narrow" panose="020B0606020202030204" pitchFamily="34" charset="0"/>
              </a:rPr>
              <a:t>Secondhand smoke affects your pets, too. Cats and dogs whose owners smoke are 2x as likely to get cancer, and secondhand smoke can also cause cancer in pet birds. And we’re not just talking about lighting up in your living room -- though, that’s rough on pets, too. According to the FDA, pets </a:t>
            </a:r>
          </a:p>
        </p:txBody>
      </p:sp>
      <p:pic>
        <p:nvPicPr>
          <p:cNvPr id="7" name="Picture 6">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816" y="1173163"/>
            <a:ext cx="3752935" cy="2819400"/>
          </a:xfrm>
          <a:prstGeom prst="rect">
            <a:avLst/>
          </a:prstGeom>
        </p:spPr>
      </p:pic>
    </p:spTree>
    <p:extLst>
      <p:ext uri="{BB962C8B-B14F-4D97-AF65-F5344CB8AC3E}">
        <p14:creationId xmlns:p14="http://schemas.microsoft.com/office/powerpoint/2010/main" val="23502160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24000" y="609600"/>
            <a:ext cx="6031261" cy="4525963"/>
          </a:xfrm>
        </p:spPr>
      </p:pic>
      <p:sp>
        <p:nvSpPr>
          <p:cNvPr id="5" name="Rectangle 4"/>
          <p:cNvSpPr/>
          <p:nvPr/>
        </p:nvSpPr>
        <p:spPr>
          <a:xfrm>
            <a:off x="2253630" y="5410200"/>
            <a:ext cx="4572000" cy="1200329"/>
          </a:xfrm>
          <a:prstGeom prst="rect">
            <a:avLst/>
          </a:prstGeom>
          <a:solidFill>
            <a:srgbClr val="FF6600"/>
          </a:solidFill>
        </p:spPr>
        <p:txBody>
          <a:bodyPr>
            <a:spAutoFit/>
          </a:bodyPr>
          <a:lstStyle/>
          <a:p>
            <a:pPr algn="ctr"/>
            <a:r>
              <a:rPr lang="en-US" b="1" dirty="0">
                <a:solidFill>
                  <a:schemeClr val="bg1"/>
                </a:solidFill>
                <a:latin typeface="Arial Narrow" panose="020B0606020202030204" pitchFamily="34" charset="0"/>
              </a:rPr>
              <a:t>Vaping might be safer than smoking, but when people that vape are 4x more likely to smoke anyway, it's pretty clear that safer ≠ safe. *boat horn sounds* </a:t>
            </a:r>
          </a:p>
        </p:txBody>
      </p:sp>
    </p:spTree>
    <p:extLst>
      <p:ext uri="{BB962C8B-B14F-4D97-AF65-F5344CB8AC3E}">
        <p14:creationId xmlns:p14="http://schemas.microsoft.com/office/powerpoint/2010/main" val="24290134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533400"/>
            <a:ext cx="5486400" cy="5486400"/>
          </a:xfrm>
          <a:prstGeom prst="rect">
            <a:avLst/>
          </a:prstGeom>
        </p:spPr>
      </p:pic>
    </p:spTree>
    <p:extLst>
      <p:ext uri="{BB962C8B-B14F-4D97-AF65-F5344CB8AC3E}">
        <p14:creationId xmlns:p14="http://schemas.microsoft.com/office/powerpoint/2010/main" val="27430733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is is Quitting Rats holding ditchJUUL sign"/>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01090" y="228600"/>
            <a:ext cx="5237019" cy="24003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304800" y="3657600"/>
            <a:ext cx="4724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Franklin Gothic Medium" charset="0"/>
                <a:ea typeface="ＭＳ Ｐゴシック" charset="0"/>
                <a:cs typeface="ＭＳ Ｐゴシック" charset="0"/>
              </a:defRPr>
            </a:lvl9pPr>
          </a:lstStyle>
          <a:p>
            <a:endParaRPr lang="en-US" sz="14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6919" y="2628900"/>
            <a:ext cx="5525359" cy="3424604"/>
          </a:xfrm>
          <a:prstGeom prst="rect">
            <a:avLst/>
          </a:prstGeom>
        </p:spPr>
      </p:pic>
      <p:sp>
        <p:nvSpPr>
          <p:cNvPr id="7" name="Rectangle 6"/>
          <p:cNvSpPr/>
          <p:nvPr/>
        </p:nvSpPr>
        <p:spPr>
          <a:xfrm>
            <a:off x="1562098" y="6172200"/>
            <a:ext cx="5715000" cy="369332"/>
          </a:xfrm>
          <a:prstGeom prst="rect">
            <a:avLst/>
          </a:prstGeom>
        </p:spPr>
        <p:txBody>
          <a:bodyPr wrap="square">
            <a:spAutoFit/>
          </a:bodyPr>
          <a:lstStyle/>
          <a:p>
            <a:pPr algn="ctr"/>
            <a:r>
              <a:rPr lang="en-US" dirty="0">
                <a:hlinkClick r:id="rId5"/>
              </a:rPr>
              <a:t>https://www.thetruth.com/articles/hot-topic/quit-vaping</a:t>
            </a:r>
            <a:endParaRPr lang="en-US" dirty="0"/>
          </a:p>
        </p:txBody>
      </p:sp>
    </p:spTree>
    <p:extLst>
      <p:ext uri="{BB962C8B-B14F-4D97-AF65-F5344CB8AC3E}">
        <p14:creationId xmlns:p14="http://schemas.microsoft.com/office/powerpoint/2010/main" val="2102869933"/>
      </p:ext>
    </p:extLst>
  </p:cSld>
  <p:clrMapOvr>
    <a:masterClrMapping/>
  </p:clrMapOvr>
</p:sld>
</file>

<file path=ppt/theme/theme1.xml><?xml version="1.0" encoding="utf-8"?>
<a:theme xmlns:a="http://schemas.openxmlformats.org/drawingml/2006/main" name="Sidekicks_PPT_Template_1_30_14">
  <a:themeElements>
    <a:clrScheme name="Sidekicks">
      <a:dk1>
        <a:srgbClr val="2A2929"/>
      </a:dk1>
      <a:lt1>
        <a:sysClr val="window" lastClr="FFFFFF"/>
      </a:lt1>
      <a:dk2>
        <a:srgbClr val="218B91"/>
      </a:dk2>
      <a:lt2>
        <a:srgbClr val="EEECE1"/>
      </a:lt2>
      <a:accent1>
        <a:srgbClr val="EAC11E"/>
      </a:accent1>
      <a:accent2>
        <a:srgbClr val="D53337"/>
      </a:accent2>
      <a:accent3>
        <a:srgbClr val="268C8F"/>
      </a:accent3>
      <a:accent4>
        <a:srgbClr val="8EC8B7"/>
      </a:accent4>
      <a:accent5>
        <a:srgbClr val="442E51"/>
      </a:accent5>
      <a:accent6>
        <a:srgbClr val="7A962F"/>
      </a:accent6>
      <a:hlink>
        <a:srgbClr val="218B91"/>
      </a:hlink>
      <a:folHlink>
        <a:srgbClr val="8EC8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TotalTime>
  <Words>734</Words>
  <Application>Microsoft Office PowerPoint</Application>
  <PresentationFormat>On-screen Show (4:3)</PresentationFormat>
  <Paragraphs>49</Paragraphs>
  <Slides>17</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ＭＳ Ｐゴシック</vt:lpstr>
      <vt:lpstr>Arial</vt:lpstr>
      <vt:lpstr>Arial Narrow</vt:lpstr>
      <vt:lpstr>Calibri</vt:lpstr>
      <vt:lpstr>Franklin Gothic Medium</vt:lpstr>
      <vt:lpstr>Mission Gothic Black Italic</vt:lpstr>
      <vt:lpstr>Roboto</vt:lpstr>
      <vt:lpstr>YouTube Noto</vt:lpstr>
      <vt:lpstr>Sidekicks_PPT_Template_1_30_14</vt:lpstr>
      <vt:lpstr>  National Campaign Videos &amp; Links  October 2019</vt:lpstr>
      <vt:lpstr>PowerPoint Presentation</vt:lpstr>
      <vt:lpstr>PowerPoint Presentation</vt:lpstr>
      <vt:lpstr>The Truth Campaign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Real Cost Campaign (FDA)</vt:lpstr>
      <vt:lpstr> Julius Dein Performs A Magic Trick on a Vape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Campaign Videos &amp; Links</dc:title>
  <dc:creator>Amanda L. Taisey</dc:creator>
  <cp:lastModifiedBy>Amanda L. Taisey</cp:lastModifiedBy>
  <cp:revision>31</cp:revision>
  <dcterms:created xsi:type="dcterms:W3CDTF">2006-08-16T00:00:00Z</dcterms:created>
  <dcterms:modified xsi:type="dcterms:W3CDTF">2020-01-22T17:37:05Z</dcterms:modified>
</cp:coreProperties>
</file>